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Lst>
  <p:sldSz cy="5143500" cx="9144000"/>
  <p:notesSz cx="6858000" cy="9144000"/>
  <p:embeddedFontLst>
    <p:embeddedFont>
      <p:font typeface="Pacifico"/>
      <p:regular r:id="rId58"/>
    </p:embeddedFont>
    <p:embeddedFont>
      <p:font typeface="Roboto Mono"/>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C5D0CA-E4B5-46F1-80F7-C260462FF500}">
  <a:tblStyle styleId="{39C5D0CA-E4B5-46F1-80F7-C260462FF500}"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Mono-boldItalic.fntdata"/><Relationship Id="rId61" Type="http://schemas.openxmlformats.org/officeDocument/2006/relationships/font" Target="fonts/RobotoMono-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RobotoMono-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RobotoMono-regular.fntdata"/><Relationship Id="rId14" Type="http://schemas.openxmlformats.org/officeDocument/2006/relationships/slide" Target="slides/slide8.xml"/><Relationship Id="rId58" Type="http://schemas.openxmlformats.org/officeDocument/2006/relationships/font" Target="fonts/Pacifico-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ad21f967b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2ad21f967b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ad89444533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ad89444533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playing around with the Mongoose example application. Sending weird requests by hand, and we notice that sending a negative content-length has a weird effect. Then try sending negative length of the message body.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ad8ee8415d_7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ad8ee8415d_7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ad89444533_1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ad89444533_1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aeb22a1b95_4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aeb22a1b95_4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playing around with the Mongoose example application. Sending weird requests by hand, and we notice that sending a negative content-length has a weird effect. Then try sending negative length of the message body.</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ad89444533_1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ad89444533_1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Last strtoll argument is the base.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2ad89444533_1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2ad89444533_1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ad95d99919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ad95d9991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More commonly, servers aren’t just exposed to the internet. There are often intermediate servers that act as intermediaries between browsers and web servers.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ad21f967b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ad21f967b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aeb22a1b95_4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aeb22a1b95_4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playing around with the Mongoose example application. Sending weird requests by hand, and we notice that sending a negative content-length has a weird effect. Then try sending negative length of the message body.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acf6717b8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acf6717b8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2ae0b740b6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2ae0b740b6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More commonly, servers aren’t just exposed to the internet. There are often intermediate servers that act as intermediaries between browsers and web servers.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ee954ab3ad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ee954ab3ad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ad89444533_1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2ad89444533_1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ad89444533_1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ad89444533_1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Technically, you still get back exactly two responses. Both HAProxy and LiteSpeed think its two requests. But where do these requests begin and end?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ae4d0d92ef_0_1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2ae4d0d92ef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ad93bd1f8e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ad93bd1f8e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Okay, but all of this is just LiteSpeed being dumb, right? How hard can it be to parse message bodies?</a:t>
            </a:r>
            <a:br>
              <a:rPr lang="en"/>
            </a:br>
            <a:r>
              <a:rPr lang="en"/>
              <a:t>Oh ok it’s actually pretty hard to get this right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2ae4d0d92ef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2ae4d0d92ef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ae4d0d92ef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ae4d0d92ef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2ae4d0d92ef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2ae4d0d92ef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ee745d1f3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ee745d1f3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read this portion of the spec, and of course. The first thing to do is to try this. Inject CRs in random places and see what happens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2ae8308c15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2ae8308c15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2ae4d0d92ef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2ae4d0d92ef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2ae4d0d92ef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2ae4d0d92ef_0_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2aeb22a1b95_4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2aeb22a1b95_4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We’re playing around with the Mongoose example application. Sending weird requests by hand, and we notice that sending a negative content-length has a weird effect. Then try sending negative length of the message body.</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g2ae4d0d92ef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2ae4d0d92ef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ad89444533_1_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8" name="Google Shape;448;g2ad89444533_1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Mention that Akamai, GCP, and Node.js fixed it. If you got the debian latest version of Node.js, then you’ll likely get a version that is still vulnerable to the bug. But to be exploitable it needs to sit in front of a proxy/transducer.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2ae8308c15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0" name="Google Shape;460;g2ae8308c15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2ae8308c15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2ae8308c15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ad21f967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2ad21f967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2ad89444533_1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2ad89444533_1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does the Garden find request smuggling bugs? No. It can find fine grained parser differences between implementations. But crafting the smuggling exploit often relies on the researcher.</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2ae4d0d92e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2ae4d0d92e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ad82dacc44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2ad82dacc44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HTTP/1.1 is a request-response protocol that operates over TCP.</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Browsers send requests to servers, which send back responses.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2ad89444533_1_1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2ad89444533_1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ad89444533_1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2ad89444533_1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2ad21f967b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2ad21f967b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g2ad93bd1f8e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7" name="Google Shape;567;g2ad93bd1f8e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2ad82dacc4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2ad82dacc4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g1ee745d1f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9" name="Google Shape;579;g1ee745d1f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Standard says you must not send empty elements in the Transfer-Encoding list. It also says that you should ignore any that you receive. They fixed it by rejecting the requests. Gunicorn, Mongoose, and Passenger did not treat ,chunked and chunked to be the same. So you could add a Content-Length header to it and get smuggling easily.</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2ad82dacc4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8" name="Google Shape;588;g2ad82dacc4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2" name="Shape 592"/>
        <p:cNvGrpSpPr/>
        <p:nvPr/>
      </p:nvGrpSpPr>
      <p:grpSpPr>
        <a:xfrm>
          <a:off x="0" y="0"/>
          <a:ext cx="0" cy="0"/>
          <a:chOff x="0" y="0"/>
          <a:chExt cx="0" cy="0"/>
        </a:xfrm>
      </p:grpSpPr>
      <p:sp>
        <p:nvSpPr>
          <p:cNvPr id="593" name="Google Shape;593;g2ad89444533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4" name="Google Shape;594;g2ad89444533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2ad89444533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2ad89444533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2ad89444533_1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2ad89444533_1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Calibrate this as “we are not claiming openbsd is broken”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ad21f967b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ad21f967b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Three parts to a message: start line, headers, and message body</a:t>
            </a:r>
            <a:br>
              <a:rPr lang="en"/>
            </a:br>
            <a:r>
              <a:rPr lang="en"/>
              <a:t>Requests have a verb and a target “URI”</a:t>
            </a:r>
            <a:br>
              <a:rPr lang="en"/>
            </a:br>
            <a:r>
              <a:rPr lang="en"/>
              <a:t>Responses have a status code and status string</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2ad89444533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2ad89444533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this point, it is important to state that although this is the case, none of these proxies are really doing anything wrong. Having a reasonable number of preceding 0s is fine. It is the bug in the OLS server backend that creates this situation</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g2ad93bd1f8e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2ad93bd1f8e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aed9e28ef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aed9e28ef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Three parts to a message: start line, headers, and message body</a:t>
            </a:r>
            <a:br>
              <a:rPr lang="en"/>
            </a:br>
            <a:r>
              <a:rPr lang="en"/>
              <a:t>Requests have a verb and a target “URI”</a:t>
            </a:r>
            <a:br>
              <a:rPr lang="en"/>
            </a:br>
            <a:r>
              <a:rPr lang="en"/>
              <a:t>Responses have a status code and status string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aed9e28ef2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aed9e28ef2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Three parts to a message: start line, headers, and message body</a:t>
            </a:r>
            <a:br>
              <a:rPr lang="en"/>
            </a:br>
            <a:r>
              <a:rPr lang="en"/>
              <a:t>Requests have a verb and a target “URI”</a:t>
            </a:r>
            <a:br>
              <a:rPr lang="en"/>
            </a:br>
            <a:r>
              <a:rPr lang="en"/>
              <a:t>Responses have a status code and status string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ad82dacc4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ad82dacc4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Many HTTP requests and responses can be exchanged over the same TCP connection.</a:t>
            </a:r>
            <a:br>
              <a:rPr lang="en"/>
            </a:br>
            <a:r>
              <a:rPr lang="en"/>
              <a:t>2 ways of doing this: ping-pong and pipeline</a:t>
            </a:r>
            <a:br>
              <a:rPr lang="en"/>
            </a:br>
            <a:r>
              <a:rPr lang="en"/>
              <a:t>The originating request of a response is determined by order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ae8308c15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ae8308c15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Font typeface="Arial"/>
              <a:buNone/>
              <a:defRPr sz="5200">
                <a:latin typeface="Arial"/>
                <a:ea typeface="Arial"/>
                <a:cs typeface="Arial"/>
                <a:sym typeface="Aria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1" name="Shape 41"/>
        <p:cNvGrpSpPr/>
        <p:nvPr/>
      </p:nvGrpSpPr>
      <p:grpSpPr>
        <a:xfrm>
          <a:off x="0" y="0"/>
          <a:ext cx="0" cy="0"/>
          <a:chOff x="0" y="0"/>
          <a:chExt cx="0" cy="0"/>
        </a:xfrm>
      </p:grpSpPr>
      <p:sp>
        <p:nvSpPr>
          <p:cNvPr id="42" name="Google Shape;42;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3" name="Google Shape;43;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4" name="Google Shape;4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Font typeface="Arial"/>
              <a:buNone/>
              <a:defRPr sz="3600">
                <a:latin typeface="Arial"/>
                <a:ea typeface="Arial"/>
                <a:cs typeface="Arial"/>
                <a:sym typeface="Aria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3" name="Google Shape;13;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 name="Shape 14"/>
        <p:cNvGrpSpPr/>
        <p:nvPr/>
      </p:nvGrpSpPr>
      <p:grpSpPr>
        <a:xfrm>
          <a:off x="0" y="0"/>
          <a:ext cx="0" cy="0"/>
          <a:chOff x="0" y="0"/>
          <a:chExt cx="0" cy="0"/>
        </a:xfrm>
      </p:grpSpPr>
      <p:sp>
        <p:nvSpPr>
          <p:cNvPr id="15" name="Google Shape;15;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Arial"/>
              <a:buNone/>
              <a:defRPr>
                <a:latin typeface="Arial"/>
                <a:ea typeface="Arial"/>
                <a:cs typeface="Arial"/>
                <a:sym typeface="Aria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6" name="Google Shape;16;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 name="Shape 17"/>
        <p:cNvGrpSpPr/>
        <p:nvPr/>
      </p:nvGrpSpPr>
      <p:grpSpPr>
        <a:xfrm>
          <a:off x="0" y="0"/>
          <a:ext cx="0" cy="0"/>
          <a:chOff x="0" y="0"/>
          <a:chExt cx="0" cy="0"/>
        </a:xfrm>
      </p:grpSpPr>
      <p:sp>
        <p:nvSpPr>
          <p:cNvPr id="18" name="Google Shape;18;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Arial"/>
              <a:buNone/>
              <a:defRPr>
                <a:latin typeface="Arial"/>
                <a:ea typeface="Arial"/>
                <a:cs typeface="Arial"/>
                <a:sym typeface="Aria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0" name="Google Shape;20;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1" name="Google Shape;2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Font typeface="Arial"/>
              <a:buNone/>
              <a:defRPr>
                <a:latin typeface="Arial"/>
                <a:ea typeface="Arial"/>
                <a:cs typeface="Arial"/>
                <a:sym typeface="Aria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5" name="Shape 25"/>
        <p:cNvGrpSpPr/>
        <p:nvPr/>
      </p:nvGrpSpPr>
      <p:grpSpPr>
        <a:xfrm>
          <a:off x="0" y="0"/>
          <a:ext cx="0" cy="0"/>
          <a:chOff x="0" y="0"/>
          <a:chExt cx="0" cy="0"/>
        </a:xfrm>
      </p:grpSpPr>
      <p:sp>
        <p:nvSpPr>
          <p:cNvPr id="26" name="Google Shape;26;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7" name="Google Shape;27;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9" name="Shape 29"/>
        <p:cNvGrpSpPr/>
        <p:nvPr/>
      </p:nvGrpSpPr>
      <p:grpSpPr>
        <a:xfrm>
          <a:off x="0" y="0"/>
          <a:ext cx="0" cy="0"/>
          <a:chOff x="0" y="0"/>
          <a:chExt cx="0" cy="0"/>
        </a:xfrm>
      </p:grpSpPr>
      <p:sp>
        <p:nvSpPr>
          <p:cNvPr id="30" name="Google Shape;30;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1" name="Google Shape;31;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 name="Shape 32"/>
        <p:cNvGrpSpPr/>
        <p:nvPr/>
      </p:nvGrpSpPr>
      <p:grpSpPr>
        <a:xfrm>
          <a:off x="0" y="0"/>
          <a:ext cx="0" cy="0"/>
          <a:chOff x="0" y="0"/>
          <a:chExt cx="0" cy="0"/>
        </a:xfrm>
      </p:grpSpPr>
      <p:sp>
        <p:nvSpPr>
          <p:cNvPr id="33" name="Google Shape;33;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5" name="Google Shape;35;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6" name="Google Shape;36;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7" name="Google Shape;37;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8" name="Shape 38"/>
        <p:cNvGrpSpPr/>
        <p:nvPr/>
      </p:nvGrpSpPr>
      <p:grpSpPr>
        <a:xfrm>
          <a:off x="0" y="0"/>
          <a:ext cx="0" cy="0"/>
          <a:chOff x="0" y="0"/>
          <a:chExt cx="0" cy="0"/>
        </a:xfrm>
      </p:grpSpPr>
      <p:sp>
        <p:nvSpPr>
          <p:cNvPr id="39" name="Google Shape;39;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0" name="Google Shape;4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Roboto Mono"/>
              <a:buNone/>
              <a:defRPr sz="2800">
                <a:solidFill>
                  <a:schemeClr val="dk1"/>
                </a:solidFill>
                <a:latin typeface="Roboto Mono"/>
                <a:ea typeface="Roboto Mono"/>
                <a:cs typeface="Roboto Mono"/>
                <a:sym typeface="Roboto Mon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shmoocon.org/speakers#http" TargetMode="External"/><Relationship Id="rId4" Type="http://schemas.openxmlformats.org/officeDocument/2006/relationships/hyperlink" Target="https://www.shmoocon.org/speakers#http" TargetMode="External"/><Relationship Id="rId5" Type="http://schemas.openxmlformats.org/officeDocument/2006/relationships/hyperlink" Target="https://www.shmoocon.org/speakers#http" TargetMode="External"/><Relationship Id="rId6" Type="http://schemas.openxmlformats.org/officeDocument/2006/relationships/image" Target="../media/image2.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hyperlink" Target="https://www.cve.org/CVERecord?id=CVE-2023-34188" TargetMode="External"/><Relationship Id="rId4" Type="http://schemas.openxmlformats.org/officeDocument/2006/relationships/image" Target="../media/image1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wappalyzer.com/technologies/web-servers/" TargetMode="External"/><Relationship Id="rId4" Type="http://schemas.openxmlformats.org/officeDocument/2006/relationships/hyperlink" Target="https://w3techs.com/technologies/overview/web_server" TargetMode="External"/><Relationship Id="rId5"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3.jpg"/><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kallus.org" TargetMode="External"/><Relationship Id="rId4" Type="http://schemas.openxmlformats.org/officeDocument/2006/relationships/hyperlink" Target="https://prashant.at" TargetMode="External"/><Relationship Id="rId5" Type="http://schemas.openxmlformats.org/officeDocument/2006/relationships/image" Target="../media/image1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jp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cgisecurity.com/lib/HTTP-Request-Smuggling.pdf" TargetMode="External"/><Relationship Id="rId4" Type="http://schemas.openxmlformats.org/officeDocument/2006/relationships/hyperlink" Target="https://portswigger.net/research/http-desync-attacks-request-smuggling-reborn"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8.png"/><Relationship Id="rId4" Type="http://schemas.openxmlformats.org/officeDocument/2006/relationships/image" Target="../media/image9.png"/><Relationship Id="rId11" Type="http://schemas.openxmlformats.org/officeDocument/2006/relationships/image" Target="../media/image17.png"/><Relationship Id="rId10" Type="http://schemas.openxmlformats.org/officeDocument/2006/relationships/image" Target="../media/image20.png"/><Relationship Id="rId9" Type="http://schemas.openxmlformats.org/officeDocument/2006/relationships/image" Target="../media/image21.png"/><Relationship Id="rId5" Type="http://schemas.openxmlformats.org/officeDocument/2006/relationships/image" Target="../media/image12.png"/><Relationship Id="rId6" Type="http://schemas.openxmlformats.org/officeDocument/2006/relationships/image" Target="../media/image11.png"/><Relationship Id="rId7" Type="http://schemas.openxmlformats.org/officeDocument/2006/relationships/image" Target="../media/image15.png"/><Relationship Id="rId8"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6.jpg"/><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hyperlink" Target="mailto:http-garden@narfindustries.com" TargetMode="External"/><Relationship Id="rId4" Type="http://schemas.openxmlformats.org/officeDocument/2006/relationships/hyperlink" Target="mailto:prashant@prashant.at" TargetMode="External"/><Relationship Id="rId5" Type="http://schemas.openxmlformats.org/officeDocument/2006/relationships/hyperlink" Target="mailto:benjamin.p.kallus.gr@dartmouth.edu" TargetMode="External"/><Relationship Id="rId6" Type="http://schemas.openxmlformats.org/officeDocument/2006/relationships/hyperlink" Target="https://prashant.at/files/shmoocon-2024.pptx" TargetMode="External"/><Relationship Id="rId7" Type="http://schemas.openxmlformats.org/officeDocument/2006/relationships/hyperlink" Target="https://github.com/kenballus/shmoocon_demos" TargetMode="External"/><Relationship Id="rId8" Type="http://schemas.openxmlformats.org/officeDocument/2006/relationships/hyperlink" Target="https://github.com/narfindustries/http-garden"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github.com/narfindustries/http-garden" TargetMode="External"/><Relationship Id="rId4" Type="http://schemas.openxmlformats.org/officeDocument/2006/relationships/hyperlink" Target="https://github.com/kenballus/shmoocon_demo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0" name="Shape 50"/>
        <p:cNvGrpSpPr/>
        <p:nvPr/>
      </p:nvGrpSpPr>
      <p:grpSpPr>
        <a:xfrm>
          <a:off x="0" y="0"/>
          <a:ext cx="0" cy="0"/>
          <a:chOff x="0" y="0"/>
          <a:chExt cx="0" cy="0"/>
        </a:xfrm>
      </p:grpSpPr>
      <p:sp>
        <p:nvSpPr>
          <p:cNvPr id="51" name="Google Shape;51;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000">
                <a:solidFill>
                  <a:schemeClr val="lt1"/>
                </a:solidFill>
                <a:uFill>
                  <a:noFill/>
                </a:uFill>
                <a:latin typeface="Arial"/>
                <a:ea typeface="Arial"/>
                <a:cs typeface="Arial"/>
                <a:sym typeface="Arial"/>
                <a:hlinkClick r:id="rId3">
                  <a:extLst>
                    <a:ext uri="{A12FA001-AC4F-418D-AE19-62706E023703}">
                      <ahyp:hlinkClr val="tx"/>
                    </a:ext>
                  </a:extLst>
                </a:hlinkClick>
              </a:rPr>
              <a:t>Breaking HTTP Servers, Proxies, and Load Balancers Using the </a:t>
            </a:r>
            <a:br>
              <a:rPr lang="en" sz="4000">
                <a:solidFill>
                  <a:schemeClr val="lt1"/>
                </a:solidFill>
                <a:uFill>
                  <a:noFill/>
                </a:uFill>
                <a:latin typeface="Arial"/>
                <a:ea typeface="Arial"/>
                <a:cs typeface="Arial"/>
                <a:sym typeface="Arial"/>
                <a:hlinkClick r:id="rId4">
                  <a:extLst>
                    <a:ext uri="{A12FA001-AC4F-418D-AE19-62706E023703}">
                      <ahyp:hlinkClr val="tx"/>
                    </a:ext>
                  </a:extLst>
                </a:hlinkClick>
              </a:rPr>
            </a:br>
            <a:r>
              <a:rPr lang="en" sz="4000">
                <a:solidFill>
                  <a:schemeClr val="lt1"/>
                </a:solidFill>
                <a:uFill>
                  <a:noFill/>
                </a:uFill>
                <a:latin typeface="Arial"/>
                <a:ea typeface="Arial"/>
                <a:cs typeface="Arial"/>
                <a:sym typeface="Arial"/>
                <a:hlinkClick r:id="rId5">
                  <a:extLst>
                    <a:ext uri="{A12FA001-AC4F-418D-AE19-62706E023703}">
                      <ahyp:hlinkClr val="tx"/>
                    </a:ext>
                  </a:extLst>
                </a:hlinkClick>
              </a:rPr>
              <a:t>HTTP Garden</a:t>
            </a:r>
            <a:endParaRPr sz="4000">
              <a:solidFill>
                <a:schemeClr val="lt1"/>
              </a:solidFill>
              <a:latin typeface="Arial"/>
              <a:ea typeface="Arial"/>
              <a:cs typeface="Arial"/>
              <a:sym typeface="Arial"/>
            </a:endParaRPr>
          </a:p>
        </p:txBody>
      </p:sp>
      <p:sp>
        <p:nvSpPr>
          <p:cNvPr id="52" name="Google Shape;52;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lt1"/>
                </a:solidFill>
              </a:rPr>
              <a:t>Ben Kallus and Prashant Anantharaman</a:t>
            </a:r>
            <a:endParaRPr>
              <a:solidFill>
                <a:schemeClr val="lt1"/>
              </a:solidFill>
            </a:endParaRPr>
          </a:p>
        </p:txBody>
      </p:sp>
      <p:pic>
        <p:nvPicPr>
          <p:cNvPr id="53" name="Google Shape;53;p13"/>
          <p:cNvPicPr preferRelativeResize="0"/>
          <p:nvPr/>
        </p:nvPicPr>
        <p:blipFill>
          <a:blip r:embed="rId6">
            <a:alphaModFix/>
          </a:blip>
          <a:stretch>
            <a:fillRect/>
          </a:stretch>
        </p:blipFill>
        <p:spPr>
          <a:xfrm>
            <a:off x="557200" y="3918549"/>
            <a:ext cx="928701" cy="949748"/>
          </a:xfrm>
          <a:prstGeom prst="rect">
            <a:avLst/>
          </a:prstGeom>
          <a:noFill/>
          <a:ln>
            <a:noFill/>
          </a:ln>
        </p:spPr>
      </p:pic>
      <p:pic>
        <p:nvPicPr>
          <p:cNvPr id="54" name="Google Shape;54;p13"/>
          <p:cNvPicPr preferRelativeResize="0"/>
          <p:nvPr/>
        </p:nvPicPr>
        <p:blipFill>
          <a:blip r:embed="rId7">
            <a:alphaModFix/>
          </a:blip>
          <a:stretch>
            <a:fillRect/>
          </a:stretch>
        </p:blipFill>
        <p:spPr>
          <a:xfrm>
            <a:off x="7525701" y="4136075"/>
            <a:ext cx="1271598" cy="5146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9" name="Shape 219"/>
        <p:cNvGrpSpPr/>
        <p:nvPr/>
      </p:nvGrpSpPr>
      <p:grpSpPr>
        <a:xfrm>
          <a:off x="0" y="0"/>
          <a:ext cx="0" cy="0"/>
          <a:chOff x="0" y="0"/>
          <a:chExt cx="0" cy="0"/>
        </a:xfrm>
      </p:grpSpPr>
      <p:sp>
        <p:nvSpPr>
          <p:cNvPr id="220" name="Google Shape;220;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Cesanta Mongoose</a:t>
            </a:r>
            <a:endParaRPr>
              <a:solidFill>
                <a:schemeClr val="lt1"/>
              </a:solidFill>
            </a:endParaRPr>
          </a:p>
        </p:txBody>
      </p:sp>
      <p:sp>
        <p:nvSpPr>
          <p:cNvPr id="221" name="Google Shape;221;p22"/>
          <p:cNvSpPr txBox="1"/>
          <p:nvPr>
            <p:ph idx="1" type="body"/>
          </p:nvPr>
        </p:nvSpPr>
        <p:spPr>
          <a:xfrm>
            <a:off x="229550" y="1498750"/>
            <a:ext cx="52821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lt1"/>
              </a:buClr>
              <a:buSzPts val="2000"/>
              <a:buChar char="●"/>
            </a:pPr>
            <a:r>
              <a:rPr lang="en" sz="2000">
                <a:solidFill>
                  <a:schemeClr val="lt1"/>
                </a:solidFill>
              </a:rPr>
              <a:t>Embedded web server written in C</a:t>
            </a:r>
            <a:br>
              <a:rPr lang="en" sz="2000">
                <a:solidFill>
                  <a:schemeClr val="lt1"/>
                </a:solidFill>
              </a:rPr>
            </a:b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a:t>
            </a:r>
            <a:r>
              <a:rPr i="1" lang="en" sz="2000">
                <a:solidFill>
                  <a:schemeClr val="lt1"/>
                </a:solidFill>
              </a:rPr>
              <a:t>On the market since 2004, used by vast number of open source and commercial products - it even runs on the International Space Station!</a:t>
            </a:r>
            <a:r>
              <a:rPr lang="en" sz="2000">
                <a:solidFill>
                  <a:schemeClr val="lt1"/>
                </a:solidFill>
              </a:rPr>
              <a:t>”</a:t>
            </a:r>
            <a:br>
              <a:rPr lang="en" sz="2000">
                <a:solidFill>
                  <a:schemeClr val="lt1"/>
                </a:solidFill>
              </a:rPr>
            </a:b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Integrated into Google’s OSS-Fuzz</a:t>
            </a:r>
            <a:endParaRPr sz="2000">
              <a:solidFill>
                <a:schemeClr val="lt1"/>
              </a:solidFill>
            </a:endParaRPr>
          </a:p>
        </p:txBody>
      </p:sp>
      <p:sp>
        <p:nvSpPr>
          <p:cNvPr id="222" name="Google Shape;22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223" name="Google Shape;223;p22"/>
          <p:cNvPicPr preferRelativeResize="0"/>
          <p:nvPr/>
        </p:nvPicPr>
        <p:blipFill rotWithShape="1">
          <a:blip r:embed="rId3">
            <a:alphaModFix/>
          </a:blip>
          <a:srcRect b="0" l="0" r="0" t="0"/>
          <a:stretch/>
        </p:blipFill>
        <p:spPr>
          <a:xfrm>
            <a:off x="3474550" y="164163"/>
            <a:ext cx="1134449" cy="1134428"/>
          </a:xfrm>
          <a:prstGeom prst="rect">
            <a:avLst/>
          </a:prstGeom>
          <a:noFill/>
          <a:ln>
            <a:noFill/>
          </a:ln>
        </p:spPr>
      </p:pic>
      <p:pic>
        <p:nvPicPr>
          <p:cNvPr id="224" name="Google Shape;224;p22"/>
          <p:cNvPicPr preferRelativeResize="0"/>
          <p:nvPr/>
        </p:nvPicPr>
        <p:blipFill rotWithShape="1">
          <a:blip r:embed="rId4">
            <a:alphaModFix/>
          </a:blip>
          <a:srcRect b="9677" l="0" r="0" t="11452"/>
          <a:stretch/>
        </p:blipFill>
        <p:spPr>
          <a:xfrm>
            <a:off x="5856575" y="141462"/>
            <a:ext cx="2884825" cy="4860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8" name="Shape 228"/>
        <p:cNvGrpSpPr/>
        <p:nvPr/>
      </p:nvGrpSpPr>
      <p:grpSpPr>
        <a:xfrm>
          <a:off x="0" y="0"/>
          <a:ext cx="0" cy="0"/>
          <a:chOff x="0" y="0"/>
          <a:chExt cx="0" cy="0"/>
        </a:xfrm>
      </p:grpSpPr>
      <p:sp>
        <p:nvSpPr>
          <p:cNvPr id="229" name="Google Shape;229;p2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DEMO TIME!!!</a:t>
            </a:r>
            <a:endParaRPr>
              <a:solidFill>
                <a:schemeClr val="lt1"/>
              </a:solidFill>
            </a:endParaRPr>
          </a:p>
        </p:txBody>
      </p:sp>
      <p:sp>
        <p:nvSpPr>
          <p:cNvPr id="230" name="Google Shape;230;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231" name="Google Shape;231;p23"/>
          <p:cNvPicPr preferRelativeResize="0"/>
          <p:nvPr/>
        </p:nvPicPr>
        <p:blipFill rotWithShape="1">
          <a:blip r:embed="rId3">
            <a:alphaModFix/>
          </a:blip>
          <a:srcRect b="22795" l="20136" r="17406" t="9362"/>
          <a:stretch/>
        </p:blipFill>
        <p:spPr>
          <a:xfrm>
            <a:off x="6188550" y="826950"/>
            <a:ext cx="2244599" cy="3489603"/>
          </a:xfrm>
          <a:prstGeom prst="rect">
            <a:avLst/>
          </a:prstGeom>
          <a:noFill/>
          <a:ln>
            <a:noFill/>
          </a:ln>
        </p:spPr>
      </p:pic>
      <p:pic>
        <p:nvPicPr>
          <p:cNvPr id="232" name="Google Shape;232;p23"/>
          <p:cNvPicPr preferRelativeResize="0"/>
          <p:nvPr/>
        </p:nvPicPr>
        <p:blipFill rotWithShape="1">
          <a:blip r:embed="rId3">
            <a:alphaModFix/>
          </a:blip>
          <a:srcRect b="22795" l="20136" r="17406" t="9362"/>
          <a:stretch/>
        </p:blipFill>
        <p:spPr>
          <a:xfrm>
            <a:off x="706725" y="826950"/>
            <a:ext cx="2244599" cy="348960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6" name="Shape 236"/>
        <p:cNvGrpSpPr/>
        <p:nvPr/>
      </p:nvGrpSpPr>
      <p:grpSpPr>
        <a:xfrm>
          <a:off x="0" y="0"/>
          <a:ext cx="0" cy="0"/>
          <a:chOff x="0" y="0"/>
          <a:chExt cx="0" cy="0"/>
        </a:xfrm>
      </p:grpSpPr>
      <p:sp>
        <p:nvSpPr>
          <p:cNvPr id="237" name="Google Shape;237;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38" name="Google Shape;238;p24"/>
          <p:cNvSpPr txBox="1"/>
          <p:nvPr>
            <p:ph type="title"/>
          </p:nvPr>
        </p:nvSpPr>
        <p:spPr>
          <a:xfrm>
            <a:off x="311700" y="2508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solidFill>
                  <a:schemeClr val="lt1"/>
                </a:solidFill>
                <a:latin typeface="Arial"/>
                <a:ea typeface="Arial"/>
                <a:cs typeface="Arial"/>
                <a:sym typeface="Arial"/>
              </a:rPr>
              <a:t>Why did this work?</a:t>
            </a:r>
            <a:endParaRPr>
              <a:solidFill>
                <a:schemeClr val="lt1"/>
              </a:solidFill>
              <a:latin typeface="Arial"/>
              <a:ea typeface="Arial"/>
              <a:cs typeface="Arial"/>
              <a:sym typeface="Arial"/>
            </a:endParaRPr>
          </a:p>
        </p:txBody>
      </p:sp>
      <p:graphicFrame>
        <p:nvGraphicFramePr>
          <p:cNvPr id="239" name="Google Shape;239;p24"/>
          <p:cNvGraphicFramePr/>
          <p:nvPr/>
        </p:nvGraphicFramePr>
        <p:xfrm>
          <a:off x="4798125" y="1464850"/>
          <a:ext cx="3000000" cy="3000000"/>
        </p:xfrm>
        <a:graphic>
          <a:graphicData uri="http://schemas.openxmlformats.org/drawingml/2006/table">
            <a:tbl>
              <a:tblPr>
                <a:noFill/>
                <a:tableStyleId>{39C5D0CA-E4B5-46F1-80F7-C260462FF500}</a:tableStyleId>
              </a:tblPr>
              <a:tblGrid>
                <a:gridCol w="1539075"/>
                <a:gridCol w="2640075"/>
              </a:tblGrid>
              <a:tr h="381000">
                <a:tc>
                  <a:txBody>
                    <a:bodyPr/>
                    <a:lstStyle/>
                    <a:p>
                      <a:pPr indent="0" lvl="0" marL="0" rtl="0" algn="l">
                        <a:spcBef>
                          <a:spcPts val="0"/>
                        </a:spcBef>
                        <a:spcAft>
                          <a:spcPts val="0"/>
                        </a:spcAft>
                        <a:buNone/>
                      </a:pPr>
                      <a:r>
                        <a:rPr lang="en">
                          <a:solidFill>
                            <a:schemeClr val="lt1"/>
                          </a:solidFill>
                        </a:rPr>
                        <a:t>April 27, 2023</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Reported via email</a:t>
                      </a:r>
                      <a:endParaRPr>
                        <a:solidFill>
                          <a:schemeClr val="lt1"/>
                        </a:solidFill>
                      </a:endParaRPr>
                    </a:p>
                  </a:txBody>
                  <a:tcPr marT="91425" marB="91425" marR="91425" marL="91425"/>
                </a:tc>
              </a:tr>
              <a:tr h="381000">
                <a:tc>
                  <a:txBody>
                    <a:bodyPr/>
                    <a:lstStyle/>
                    <a:p>
                      <a:pPr indent="0" lvl="0" marL="0" rtl="0" algn="l">
                        <a:spcBef>
                          <a:spcPts val="0"/>
                        </a:spcBef>
                        <a:spcAft>
                          <a:spcPts val="0"/>
                        </a:spcAft>
                        <a:buNone/>
                      </a:pPr>
                      <a:r>
                        <a:rPr lang="en">
                          <a:solidFill>
                            <a:schemeClr val="lt1"/>
                          </a:solidFill>
                        </a:rPr>
                        <a:t>May 16-18, 2023</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Fixes introduced</a:t>
                      </a:r>
                      <a:endParaRPr>
                        <a:solidFill>
                          <a:schemeClr val="lt1"/>
                        </a:solidFill>
                      </a:endParaRPr>
                    </a:p>
                  </a:txBody>
                  <a:tcPr marT="91425" marB="91425" marR="91425" marL="91425"/>
                </a:tc>
              </a:tr>
              <a:tr h="381000">
                <a:tc>
                  <a:txBody>
                    <a:bodyPr/>
                    <a:lstStyle/>
                    <a:p>
                      <a:pPr indent="0" lvl="0" marL="0" rtl="0" algn="l">
                        <a:spcBef>
                          <a:spcPts val="0"/>
                        </a:spcBef>
                        <a:spcAft>
                          <a:spcPts val="0"/>
                        </a:spcAft>
                        <a:buNone/>
                      </a:pPr>
                      <a:r>
                        <a:rPr lang="en">
                          <a:solidFill>
                            <a:schemeClr val="lt1"/>
                          </a:solidFill>
                        </a:rPr>
                        <a:t>June 23, 2023</a:t>
                      </a:r>
                      <a:endParaRPr>
                        <a:solidFill>
                          <a:schemeClr val="lt1"/>
                        </a:solidFill>
                      </a:endParaRPr>
                    </a:p>
                  </a:txBody>
                  <a:tcPr marT="91425" marB="91425" marR="91425" marL="91425"/>
                </a:tc>
                <a:tc>
                  <a:txBody>
                    <a:bodyPr/>
                    <a:lstStyle/>
                    <a:p>
                      <a:pPr indent="0" lvl="0" marL="0" rtl="0" algn="l">
                        <a:spcBef>
                          <a:spcPts val="0"/>
                        </a:spcBef>
                        <a:spcAft>
                          <a:spcPts val="0"/>
                        </a:spcAft>
                        <a:buNone/>
                      </a:pPr>
                      <a:r>
                        <a:rPr lang="en">
                          <a:solidFill>
                            <a:schemeClr val="lt1"/>
                          </a:solidFill>
                        </a:rPr>
                        <a:t>Assigned </a:t>
                      </a:r>
                      <a:r>
                        <a:rPr lang="en" u="sng">
                          <a:solidFill>
                            <a:schemeClr val="lt1"/>
                          </a:solidFill>
                          <a:hlinkClick r:id="rId3">
                            <a:extLst>
                              <a:ext uri="{A12FA001-AC4F-418D-AE19-62706E023703}">
                                <ahyp:hlinkClr val="tx"/>
                              </a:ext>
                            </a:extLst>
                          </a:hlinkClick>
                        </a:rPr>
                        <a:t>CVE-2023-34188</a:t>
                      </a:r>
                      <a:endParaRPr>
                        <a:solidFill>
                          <a:schemeClr val="lt1"/>
                        </a:solidFill>
                      </a:endParaRPr>
                    </a:p>
                  </a:txBody>
                  <a:tcPr marT="91425" marB="91425" marR="91425" marL="91425"/>
                </a:tc>
              </a:tr>
            </a:tbl>
          </a:graphicData>
        </a:graphic>
      </p:graphicFrame>
      <p:sp>
        <p:nvSpPr>
          <p:cNvPr id="240" name="Google Shape;240;p24"/>
          <p:cNvSpPr txBox="1"/>
          <p:nvPr/>
        </p:nvSpPr>
        <p:spPr>
          <a:xfrm>
            <a:off x="4798125" y="1006500"/>
            <a:ext cx="33225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Disclosure Timeline</a:t>
            </a:r>
            <a:endParaRPr sz="1800">
              <a:solidFill>
                <a:schemeClr val="lt1"/>
              </a:solidFill>
            </a:endParaRPr>
          </a:p>
        </p:txBody>
      </p:sp>
      <p:sp>
        <p:nvSpPr>
          <p:cNvPr id="241" name="Google Shape;241;p24"/>
          <p:cNvSpPr txBox="1"/>
          <p:nvPr>
            <p:ph idx="1" type="body"/>
          </p:nvPr>
        </p:nvSpPr>
        <p:spPr>
          <a:xfrm>
            <a:off x="311700" y="1164875"/>
            <a:ext cx="4224900" cy="37407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lt1"/>
              </a:buClr>
              <a:buSzPts val="2000"/>
              <a:buChar char="●"/>
            </a:pPr>
            <a:r>
              <a:rPr lang="en" sz="2000">
                <a:solidFill>
                  <a:schemeClr val="lt1"/>
                </a:solidFill>
              </a:rPr>
              <a:t>Mongoose supports pipelining in their request processing loop</a:t>
            </a:r>
            <a:br>
              <a:rPr lang="en" sz="2000">
                <a:solidFill>
                  <a:schemeClr val="lt1"/>
                </a:solidFill>
              </a:rPr>
            </a:br>
            <a:endParaRPr sz="2000">
              <a:solidFill>
                <a:schemeClr val="lt1"/>
              </a:solidFill>
            </a:endParaRPr>
          </a:p>
          <a:p>
            <a:pPr indent="-355600" lvl="0" marL="457200" rtl="0" algn="l">
              <a:spcBef>
                <a:spcPts val="0"/>
              </a:spcBef>
              <a:spcAft>
                <a:spcPts val="0"/>
              </a:spcAft>
              <a:buClr>
                <a:schemeClr val="lt1"/>
              </a:buClr>
              <a:buSzPts val="2000"/>
              <a:buChar char="●"/>
            </a:pPr>
            <a:r>
              <a:rPr lang="en" sz="2000">
                <a:solidFill>
                  <a:schemeClr val="lt1"/>
                </a:solidFill>
              </a:rPr>
              <a:t>How to best handle pipelining?</a:t>
            </a:r>
            <a:endParaRPr sz="20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Pointer + offset</a:t>
            </a:r>
            <a:endParaRPr sz="20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What if offset is negative?</a:t>
            </a:r>
            <a:endParaRPr sz="2000">
              <a:solidFill>
                <a:schemeClr val="lt1"/>
              </a:solidFill>
            </a:endParaRPr>
          </a:p>
          <a:p>
            <a:pPr indent="-355600" lvl="1" marL="914400" rtl="0" algn="l">
              <a:spcBef>
                <a:spcPts val="0"/>
              </a:spcBef>
              <a:spcAft>
                <a:spcPts val="0"/>
              </a:spcAft>
              <a:buClr>
                <a:schemeClr val="lt1"/>
              </a:buClr>
              <a:buSzPts val="2000"/>
              <a:buChar char="○"/>
            </a:pPr>
            <a:r>
              <a:rPr lang="en" sz="2000">
                <a:solidFill>
                  <a:schemeClr val="lt1"/>
                </a:solidFill>
              </a:rPr>
              <a:t>… oops</a:t>
            </a:r>
            <a:endParaRPr sz="2000">
              <a:solidFill>
                <a:schemeClr val="lt1"/>
              </a:solidFill>
            </a:endParaRPr>
          </a:p>
        </p:txBody>
      </p:sp>
      <p:pic>
        <p:nvPicPr>
          <p:cNvPr id="242" name="Google Shape;242;p24"/>
          <p:cNvPicPr preferRelativeResize="0"/>
          <p:nvPr/>
        </p:nvPicPr>
        <p:blipFill rotWithShape="1">
          <a:blip r:embed="rId4">
            <a:alphaModFix/>
          </a:blip>
          <a:srcRect b="29978" l="18781" r="3512" t="26416"/>
          <a:stretch/>
        </p:blipFill>
        <p:spPr>
          <a:xfrm>
            <a:off x="4404177" y="2849850"/>
            <a:ext cx="4573102" cy="1924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41">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6" name="Shape 246"/>
        <p:cNvGrpSpPr/>
        <p:nvPr/>
      </p:nvGrpSpPr>
      <p:grpSpPr>
        <a:xfrm>
          <a:off x="0" y="0"/>
          <a:ext cx="0" cy="0"/>
          <a:chOff x="0" y="0"/>
          <a:chExt cx="0" cy="0"/>
        </a:xfrm>
      </p:grpSpPr>
      <p:sp>
        <p:nvSpPr>
          <p:cNvPr id="247" name="Google Shape;247;p25"/>
          <p:cNvSpPr txBox="1"/>
          <p:nvPr>
            <p:ph idx="1" type="body"/>
          </p:nvPr>
        </p:nvSpPr>
        <p:spPr>
          <a:xfrm>
            <a:off x="311700" y="1381075"/>
            <a:ext cx="8472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en">
                <a:solidFill>
                  <a:srgbClr val="FF0000"/>
                </a:solidFill>
                <a:latin typeface="Pacifico"/>
                <a:ea typeface="Pacifico"/>
                <a:cs typeface="Pacifico"/>
                <a:sym typeface="Pacifico"/>
              </a:rPr>
              <a:t>Open-core</a:t>
            </a:r>
            <a:r>
              <a:rPr lang="en">
                <a:solidFill>
                  <a:schemeClr val="lt1"/>
                </a:solidFill>
              </a:rPr>
              <a:t> web server from LiteSpeed Technologies</a:t>
            </a: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a:t>
            </a:r>
            <a:r>
              <a:rPr b="1" i="1" lang="en">
                <a:solidFill>
                  <a:schemeClr val="lt1"/>
                </a:solidFill>
              </a:rPr>
              <a:t>The FASTEST WordPress Stack</a:t>
            </a:r>
            <a:r>
              <a:rPr lang="en">
                <a:solidFill>
                  <a:schemeClr val="lt1"/>
                </a:solidFill>
              </a:rPr>
              <a:t>”</a:t>
            </a: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Third</a:t>
            </a:r>
            <a:r>
              <a:rPr lang="en">
                <a:solidFill>
                  <a:schemeClr val="lt1"/>
                </a:solidFill>
              </a:rPr>
              <a:t> (or </a:t>
            </a:r>
            <a:r>
              <a:rPr lang="en">
                <a:solidFill>
                  <a:schemeClr val="lt1"/>
                </a:solidFill>
              </a:rPr>
              <a:t>fourth</a:t>
            </a:r>
            <a:r>
              <a:rPr lang="en">
                <a:solidFill>
                  <a:schemeClr val="lt1"/>
                </a:solidFill>
              </a:rPr>
              <a:t>) most popular web server by number of sites hosted*</a:t>
            </a:r>
            <a:endParaRPr>
              <a:solidFill>
                <a:schemeClr val="lt1"/>
              </a:solidFill>
            </a:endParaRPr>
          </a:p>
        </p:txBody>
      </p:sp>
      <p:sp>
        <p:nvSpPr>
          <p:cNvPr id="248" name="Google Shape;248;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49" name="Google Shape;249;p25"/>
          <p:cNvSpPr txBox="1"/>
          <p:nvPr/>
        </p:nvSpPr>
        <p:spPr>
          <a:xfrm>
            <a:off x="172275" y="4700600"/>
            <a:ext cx="7981800" cy="25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rPr>
              <a:t>* </a:t>
            </a:r>
            <a:r>
              <a:rPr lang="en" sz="1100">
                <a:solidFill>
                  <a:schemeClr val="lt1"/>
                </a:solidFill>
              </a:rPr>
              <a:t>Depending on who you ask. We asked</a:t>
            </a:r>
            <a:r>
              <a:rPr lang="en" sz="1100">
                <a:solidFill>
                  <a:schemeClr val="dk2"/>
                </a:solidFill>
              </a:rPr>
              <a:t> </a:t>
            </a:r>
            <a:r>
              <a:rPr lang="en" sz="1100" u="sng">
                <a:solidFill>
                  <a:schemeClr val="hlink"/>
                </a:solidFill>
                <a:latin typeface="Roboto Mono"/>
                <a:ea typeface="Roboto Mono"/>
                <a:cs typeface="Roboto Mono"/>
                <a:sym typeface="Roboto Mono"/>
                <a:hlinkClick r:id="rId3"/>
              </a:rPr>
              <a:t>https://www.wappalyzer.com/technologies/web-servers/</a:t>
            </a:r>
            <a:r>
              <a:rPr lang="en" sz="1100">
                <a:solidFill>
                  <a:schemeClr val="dk2"/>
                </a:solidFill>
              </a:rPr>
              <a:t> </a:t>
            </a:r>
            <a:r>
              <a:rPr lang="en" sz="1100">
                <a:solidFill>
                  <a:schemeClr val="lt1"/>
                </a:solidFill>
              </a:rPr>
              <a:t>and</a:t>
            </a:r>
            <a:r>
              <a:rPr lang="en" sz="1100">
                <a:solidFill>
                  <a:schemeClr val="dk2"/>
                </a:solidFill>
              </a:rPr>
              <a:t> </a:t>
            </a:r>
            <a:r>
              <a:rPr lang="en" sz="1100" u="sng">
                <a:solidFill>
                  <a:schemeClr val="hlink"/>
                </a:solidFill>
                <a:latin typeface="Roboto Mono"/>
                <a:ea typeface="Roboto Mono"/>
                <a:cs typeface="Roboto Mono"/>
                <a:sym typeface="Roboto Mono"/>
                <a:hlinkClick r:id="rId4"/>
              </a:rPr>
              <a:t>https://w3techs.com/technologies/overview/web_server</a:t>
            </a:r>
            <a:r>
              <a:rPr lang="en" sz="1100">
                <a:solidFill>
                  <a:schemeClr val="dk2"/>
                </a:solidFill>
                <a:latin typeface="Roboto Mono"/>
                <a:ea typeface="Roboto Mono"/>
                <a:cs typeface="Roboto Mono"/>
                <a:sym typeface="Roboto Mono"/>
              </a:rPr>
              <a:t> </a:t>
            </a:r>
            <a:endParaRPr sz="1100">
              <a:solidFill>
                <a:schemeClr val="dk2"/>
              </a:solidFill>
              <a:latin typeface="Roboto Mono"/>
              <a:ea typeface="Roboto Mono"/>
              <a:cs typeface="Roboto Mono"/>
              <a:sym typeface="Roboto Mono"/>
            </a:endParaRPr>
          </a:p>
        </p:txBody>
      </p:sp>
      <p:pic>
        <p:nvPicPr>
          <p:cNvPr id="250" name="Google Shape;250;p25"/>
          <p:cNvPicPr preferRelativeResize="0"/>
          <p:nvPr/>
        </p:nvPicPr>
        <p:blipFill>
          <a:blip r:embed="rId5">
            <a:alphaModFix/>
          </a:blip>
          <a:stretch>
            <a:fillRect/>
          </a:stretch>
        </p:blipFill>
        <p:spPr>
          <a:xfrm>
            <a:off x="2563038" y="82625"/>
            <a:ext cx="4017925" cy="1004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4" name="Shape 254"/>
        <p:cNvGrpSpPr/>
        <p:nvPr/>
      </p:nvGrpSpPr>
      <p:grpSpPr>
        <a:xfrm>
          <a:off x="0" y="0"/>
          <a:ext cx="0" cy="0"/>
          <a:chOff x="0" y="0"/>
          <a:chExt cx="0" cy="0"/>
        </a:xfrm>
      </p:grpSpPr>
      <p:sp>
        <p:nvSpPr>
          <p:cNvPr id="255" name="Google Shape;255;p2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DEMO TIME!!!</a:t>
            </a:r>
            <a:endParaRPr>
              <a:solidFill>
                <a:schemeClr val="lt1"/>
              </a:solidFill>
            </a:endParaRPr>
          </a:p>
        </p:txBody>
      </p:sp>
      <p:sp>
        <p:nvSpPr>
          <p:cNvPr id="256" name="Google Shape;256;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257" name="Google Shape;257;p26"/>
          <p:cNvPicPr preferRelativeResize="0"/>
          <p:nvPr/>
        </p:nvPicPr>
        <p:blipFill rotWithShape="1">
          <a:blip r:embed="rId3">
            <a:alphaModFix/>
          </a:blip>
          <a:srcRect b="22795" l="20136" r="17406" t="9362"/>
          <a:stretch/>
        </p:blipFill>
        <p:spPr>
          <a:xfrm>
            <a:off x="6188550" y="826950"/>
            <a:ext cx="2244599" cy="3489603"/>
          </a:xfrm>
          <a:prstGeom prst="rect">
            <a:avLst/>
          </a:prstGeom>
          <a:noFill/>
          <a:ln>
            <a:noFill/>
          </a:ln>
        </p:spPr>
      </p:pic>
      <p:pic>
        <p:nvPicPr>
          <p:cNvPr id="258" name="Google Shape;258;p26"/>
          <p:cNvPicPr preferRelativeResize="0"/>
          <p:nvPr/>
        </p:nvPicPr>
        <p:blipFill rotWithShape="1">
          <a:blip r:embed="rId3">
            <a:alphaModFix/>
          </a:blip>
          <a:srcRect b="22795" l="20136" r="17406" t="9362"/>
          <a:stretch/>
        </p:blipFill>
        <p:spPr>
          <a:xfrm>
            <a:off x="706725" y="826950"/>
            <a:ext cx="2244599" cy="348960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2" name="Shape 262"/>
        <p:cNvGrpSpPr/>
        <p:nvPr/>
      </p:nvGrpSpPr>
      <p:grpSpPr>
        <a:xfrm>
          <a:off x="0" y="0"/>
          <a:ext cx="0" cy="0"/>
          <a:chOff x="0" y="0"/>
          <a:chExt cx="0" cy="0"/>
        </a:xfrm>
      </p:grpSpPr>
      <p:sp>
        <p:nvSpPr>
          <p:cNvPr id="263" name="Google Shape;263;p27"/>
          <p:cNvSpPr txBox="1"/>
          <p:nvPr>
            <p:ph idx="1" type="body"/>
          </p:nvPr>
        </p:nvSpPr>
        <p:spPr>
          <a:xfrm>
            <a:off x="293925" y="2044800"/>
            <a:ext cx="4260300" cy="25308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Clr>
                <a:schemeClr val="lt1"/>
              </a:buClr>
              <a:buSzPts val="2000"/>
              <a:buChar char="●"/>
            </a:pPr>
            <a:r>
              <a:rPr lang="en" sz="2000">
                <a:solidFill>
                  <a:schemeClr val="lt1"/>
                </a:solidFill>
              </a:rPr>
              <a:t>From the man page of </a:t>
            </a:r>
            <a:r>
              <a:rPr lang="en" sz="2000">
                <a:solidFill>
                  <a:schemeClr val="lt1"/>
                </a:solidFill>
                <a:latin typeface="Roboto Mono"/>
                <a:ea typeface="Roboto Mono"/>
                <a:cs typeface="Roboto Mono"/>
                <a:sym typeface="Roboto Mono"/>
              </a:rPr>
              <a:t>strtoll, “</a:t>
            </a:r>
            <a:r>
              <a:rPr lang="en" sz="2000">
                <a:solidFill>
                  <a:schemeClr val="lt1"/>
                </a:solidFill>
                <a:latin typeface="Calibri"/>
                <a:ea typeface="Calibri"/>
                <a:cs typeface="Calibri"/>
                <a:sym typeface="Calibri"/>
              </a:rPr>
              <a:t>... otherwise, a zero base is taken as 10 (decimal) unless the next character is </a:t>
            </a:r>
            <a:r>
              <a:rPr b="1" lang="en" sz="2000">
                <a:solidFill>
                  <a:schemeClr val="lt1"/>
                </a:solidFill>
                <a:latin typeface="Calibri"/>
                <a:ea typeface="Calibri"/>
                <a:cs typeface="Calibri"/>
                <a:sym typeface="Calibri"/>
              </a:rPr>
              <a:t>'0', in which case it is taken as 8 (octal)</a:t>
            </a:r>
            <a:r>
              <a:rPr lang="en" sz="2000">
                <a:solidFill>
                  <a:schemeClr val="lt1"/>
                </a:solidFill>
                <a:latin typeface="Calibri"/>
                <a:ea typeface="Calibri"/>
                <a:cs typeface="Calibri"/>
                <a:sym typeface="Calibri"/>
              </a:rPr>
              <a:t>.</a:t>
            </a:r>
            <a:r>
              <a:rPr lang="en" sz="2000">
                <a:solidFill>
                  <a:schemeClr val="lt1"/>
                </a:solidFill>
                <a:latin typeface="Roboto Mono"/>
                <a:ea typeface="Roboto Mono"/>
                <a:cs typeface="Roboto Mono"/>
                <a:sym typeface="Roboto Mono"/>
              </a:rPr>
              <a:t>”</a:t>
            </a:r>
            <a:endParaRPr sz="2000">
              <a:solidFill>
                <a:schemeClr val="lt1"/>
              </a:solidFill>
              <a:latin typeface="Roboto Mono"/>
              <a:ea typeface="Roboto Mono"/>
              <a:cs typeface="Roboto Mono"/>
              <a:sym typeface="Roboto Mono"/>
            </a:endParaRPr>
          </a:p>
        </p:txBody>
      </p:sp>
      <p:sp>
        <p:nvSpPr>
          <p:cNvPr id="264" name="Google Shape;26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65" name="Google Shape;265;p27"/>
          <p:cNvSpPr txBox="1"/>
          <p:nvPr/>
        </p:nvSpPr>
        <p:spPr>
          <a:xfrm>
            <a:off x="4683975" y="3130300"/>
            <a:ext cx="4260300" cy="9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FF0000"/>
                </a:solidFill>
                <a:latin typeface="Roboto Mono"/>
                <a:ea typeface="Roboto Mono"/>
                <a:cs typeface="Roboto Mono"/>
                <a:sym typeface="Roboto Mono"/>
              </a:rPr>
              <a:t>GET / HTTP/1.1\r\n</a:t>
            </a:r>
            <a:endParaRPr sz="19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1900">
                <a:solidFill>
                  <a:srgbClr val="00FFFF"/>
                </a:solidFill>
                <a:latin typeface="Roboto Mono"/>
                <a:ea typeface="Roboto Mono"/>
                <a:cs typeface="Roboto Mono"/>
                <a:sym typeface="Roboto Mono"/>
              </a:rPr>
              <a:t>Content-Length: </a:t>
            </a:r>
            <a:r>
              <a:rPr b="1" lang="en" sz="1900">
                <a:solidFill>
                  <a:srgbClr val="00FFFF"/>
                </a:solidFill>
                <a:latin typeface="Roboto Mono"/>
                <a:ea typeface="Roboto Mono"/>
                <a:cs typeface="Roboto Mono"/>
                <a:sym typeface="Roboto Mono"/>
              </a:rPr>
              <a:t>0</a:t>
            </a:r>
            <a:r>
              <a:rPr lang="en" sz="1900">
                <a:solidFill>
                  <a:srgbClr val="00FFFF"/>
                </a:solidFill>
                <a:latin typeface="Roboto Mono"/>
                <a:ea typeface="Roboto Mono"/>
                <a:cs typeface="Roboto Mono"/>
                <a:sym typeface="Roboto Mono"/>
              </a:rPr>
              <a:t>10</a:t>
            </a:r>
            <a:r>
              <a:rPr lang="en" sz="1900">
                <a:solidFill>
                  <a:srgbClr val="00FFFF"/>
                </a:solidFill>
                <a:latin typeface="Roboto Mono"/>
                <a:ea typeface="Roboto Mono"/>
                <a:cs typeface="Roboto Mono"/>
                <a:sym typeface="Roboto Mono"/>
              </a:rPr>
              <a:t>\r\n</a:t>
            </a:r>
            <a:endParaRPr sz="19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1900">
                <a:solidFill>
                  <a:srgbClr val="00FFFF"/>
                </a:solidFill>
                <a:latin typeface="Roboto Mono"/>
                <a:ea typeface="Roboto Mono"/>
                <a:cs typeface="Roboto Mono"/>
                <a:sym typeface="Roboto Mono"/>
              </a:rPr>
              <a:t>\r\n</a:t>
            </a:r>
            <a:endParaRPr sz="19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1900">
                <a:solidFill>
                  <a:srgbClr val="FF00FF"/>
                </a:solidFill>
                <a:latin typeface="Roboto Mono"/>
                <a:ea typeface="Roboto Mono"/>
                <a:cs typeface="Roboto Mono"/>
                <a:sym typeface="Roboto Mono"/>
              </a:rPr>
              <a:t>01234567</a:t>
            </a:r>
            <a:r>
              <a:rPr lang="en" sz="1900">
                <a:solidFill>
                  <a:srgbClr val="FF0000"/>
                </a:solidFill>
                <a:latin typeface="Roboto Mono"/>
                <a:ea typeface="Roboto Mono"/>
                <a:cs typeface="Roboto Mono"/>
                <a:sym typeface="Roboto Mono"/>
              </a:rPr>
              <a:t>89GET / HTTP/1.1\r\n</a:t>
            </a:r>
            <a:endParaRPr sz="19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1900">
                <a:solidFill>
                  <a:srgbClr val="00FFFF"/>
                </a:solidFill>
                <a:latin typeface="Roboto Mono"/>
                <a:ea typeface="Roboto Mono"/>
                <a:cs typeface="Roboto Mono"/>
                <a:sym typeface="Roboto Mono"/>
              </a:rPr>
              <a:t>\r\n</a:t>
            </a:r>
            <a:endParaRPr sz="2600">
              <a:solidFill>
                <a:srgbClr val="00FFFF"/>
              </a:solidFill>
            </a:endParaRPr>
          </a:p>
        </p:txBody>
      </p:sp>
      <p:graphicFrame>
        <p:nvGraphicFramePr>
          <p:cNvPr id="266" name="Google Shape;266;p27"/>
          <p:cNvGraphicFramePr/>
          <p:nvPr/>
        </p:nvGraphicFramePr>
        <p:xfrm>
          <a:off x="293913" y="189050"/>
          <a:ext cx="3000000" cy="3000000"/>
        </p:xfrm>
        <a:graphic>
          <a:graphicData uri="http://schemas.openxmlformats.org/drawingml/2006/table">
            <a:tbl>
              <a:tblPr>
                <a:noFill/>
                <a:tableStyleId>{39C5D0CA-E4B5-46F1-80F7-C260462FF500}</a:tableStyleId>
              </a:tblPr>
              <a:tblGrid>
                <a:gridCol w="8556150"/>
              </a:tblGrid>
              <a:tr h="525075">
                <a:tc>
                  <a:txBody>
                    <a:bodyPr/>
                    <a:lstStyle/>
                    <a:p>
                      <a:pPr indent="0" lvl="0" marL="0" rtl="0" algn="ctr">
                        <a:lnSpc>
                          <a:spcPct val="115000"/>
                        </a:lnSpc>
                        <a:spcBef>
                          <a:spcPts val="0"/>
                        </a:spcBef>
                        <a:spcAft>
                          <a:spcPts val="1200"/>
                        </a:spcAft>
                        <a:buNone/>
                      </a:pPr>
                      <a:r>
                        <a:rPr lang="en" sz="2600">
                          <a:solidFill>
                            <a:schemeClr val="lt1"/>
                          </a:solidFill>
                          <a:latin typeface="Roboto Mono"/>
                          <a:ea typeface="Roboto Mono"/>
                          <a:cs typeface="Roboto Mono"/>
                          <a:sym typeface="Roboto Mono"/>
                        </a:rPr>
                        <a:t>m_lEntityLength = strtoll(pCur, NULL, 0);</a:t>
                      </a:r>
                      <a:endParaRPr sz="2600">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graphicFrame>
        <p:nvGraphicFramePr>
          <p:cNvPr id="267" name="Google Shape;267;p27"/>
          <p:cNvGraphicFramePr/>
          <p:nvPr/>
        </p:nvGraphicFramePr>
        <p:xfrm>
          <a:off x="241750" y="1020150"/>
          <a:ext cx="3000000" cy="3000000"/>
        </p:xfrm>
        <a:graphic>
          <a:graphicData uri="http://schemas.openxmlformats.org/drawingml/2006/table">
            <a:tbl>
              <a:tblPr>
                <a:noFill/>
                <a:tableStyleId>{39C5D0CA-E4B5-46F1-80F7-C260462FF500}</a:tableStyleId>
              </a:tblPr>
              <a:tblGrid>
                <a:gridCol w="8660500"/>
              </a:tblGrid>
              <a:tr h="381000">
                <a:tc>
                  <a:txBody>
                    <a:bodyPr/>
                    <a:lstStyle/>
                    <a:p>
                      <a:pPr indent="0" lvl="0" marL="0" rtl="0" algn="ctr">
                        <a:spcBef>
                          <a:spcPts val="0"/>
                        </a:spcBef>
                        <a:spcAft>
                          <a:spcPts val="0"/>
                        </a:spcAft>
                        <a:buNone/>
                      </a:pPr>
                      <a:r>
                        <a:rPr lang="en" sz="1800">
                          <a:solidFill>
                            <a:schemeClr val="lt1"/>
                          </a:solidFill>
                          <a:latin typeface="Roboto Mono"/>
                          <a:ea typeface="Roboto Mono"/>
                          <a:cs typeface="Roboto Mono"/>
                          <a:sym typeface="Roboto Mono"/>
                        </a:rPr>
                        <a:t>long long strtoll(const char *nptr, char **endptr, int base);</a:t>
                      </a:r>
                      <a:endParaRPr sz="1800">
                        <a:solidFill>
                          <a:schemeClr val="lt1"/>
                        </a:solidFill>
                        <a:latin typeface="Roboto Mono"/>
                        <a:ea typeface="Roboto Mono"/>
                        <a:cs typeface="Roboto Mono"/>
                        <a:sym typeface="Roboto Mono"/>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268" name="Google Shape;268;p27"/>
          <p:cNvSpPr txBox="1"/>
          <p:nvPr/>
        </p:nvSpPr>
        <p:spPr>
          <a:xfrm>
            <a:off x="4683975" y="1597350"/>
            <a:ext cx="4260300" cy="97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900">
                <a:solidFill>
                  <a:srgbClr val="FF0000"/>
                </a:solidFill>
                <a:latin typeface="Roboto Mono"/>
                <a:ea typeface="Roboto Mono"/>
                <a:cs typeface="Roboto Mono"/>
                <a:sym typeface="Roboto Mono"/>
              </a:rPr>
              <a:t>GET / HTTP/1.1\r\n</a:t>
            </a:r>
            <a:endParaRPr sz="19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1900">
                <a:solidFill>
                  <a:srgbClr val="00FFFF"/>
                </a:solidFill>
                <a:latin typeface="Roboto Mono"/>
                <a:ea typeface="Roboto Mono"/>
                <a:cs typeface="Roboto Mono"/>
                <a:sym typeface="Roboto Mono"/>
              </a:rPr>
              <a:t>Content-Length: </a:t>
            </a:r>
            <a:r>
              <a:rPr lang="en" sz="1900">
                <a:solidFill>
                  <a:srgbClr val="00FFFF"/>
                </a:solidFill>
                <a:latin typeface="Roboto Mono"/>
                <a:ea typeface="Roboto Mono"/>
                <a:cs typeface="Roboto Mono"/>
                <a:sym typeface="Roboto Mono"/>
              </a:rPr>
              <a:t>10</a:t>
            </a:r>
            <a:r>
              <a:rPr lang="en" sz="1900">
                <a:solidFill>
                  <a:srgbClr val="00FFFF"/>
                </a:solidFill>
                <a:latin typeface="Roboto Mono"/>
                <a:ea typeface="Roboto Mono"/>
                <a:cs typeface="Roboto Mono"/>
                <a:sym typeface="Roboto Mono"/>
              </a:rPr>
              <a:t>\r\n</a:t>
            </a:r>
            <a:endParaRPr sz="19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1900">
                <a:solidFill>
                  <a:srgbClr val="00FFFF"/>
                </a:solidFill>
                <a:latin typeface="Roboto Mono"/>
                <a:ea typeface="Roboto Mono"/>
                <a:cs typeface="Roboto Mono"/>
                <a:sym typeface="Roboto Mono"/>
              </a:rPr>
              <a:t>\r\n</a:t>
            </a:r>
            <a:endParaRPr sz="19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1900">
                <a:solidFill>
                  <a:srgbClr val="FF00FF"/>
                </a:solidFill>
                <a:latin typeface="Roboto Mono"/>
                <a:ea typeface="Roboto Mono"/>
                <a:cs typeface="Roboto Mono"/>
                <a:sym typeface="Roboto Mono"/>
              </a:rPr>
              <a:t>0123456789</a:t>
            </a:r>
            <a:r>
              <a:rPr lang="en" sz="1900">
                <a:solidFill>
                  <a:srgbClr val="FF0000"/>
                </a:solidFill>
                <a:latin typeface="Roboto Mono"/>
                <a:ea typeface="Roboto Mono"/>
                <a:cs typeface="Roboto Mono"/>
                <a:sym typeface="Roboto Mono"/>
              </a:rPr>
              <a:t>GET / HTTP/1.1\r\n</a:t>
            </a:r>
            <a:endParaRPr sz="19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1900">
                <a:solidFill>
                  <a:srgbClr val="00FFFF"/>
                </a:solidFill>
                <a:latin typeface="Roboto Mono"/>
                <a:ea typeface="Roboto Mono"/>
                <a:cs typeface="Roboto Mono"/>
                <a:sym typeface="Roboto Mono"/>
              </a:rPr>
              <a:t>\r\n</a:t>
            </a:r>
            <a:endParaRPr sz="2600">
              <a:solidFill>
                <a:srgbClr val="00FFFF"/>
              </a:solidFill>
            </a:endParaRPr>
          </a:p>
        </p:txBody>
      </p:sp>
      <p:sp>
        <p:nvSpPr>
          <p:cNvPr id="269" name="Google Shape;269;p27"/>
          <p:cNvSpPr/>
          <p:nvPr/>
        </p:nvSpPr>
        <p:spPr>
          <a:xfrm>
            <a:off x="7058550" y="3473925"/>
            <a:ext cx="483900" cy="3639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0" name="Google Shape;270;p27"/>
          <p:cNvSpPr/>
          <p:nvPr/>
        </p:nvSpPr>
        <p:spPr>
          <a:xfrm>
            <a:off x="5943600" y="4040750"/>
            <a:ext cx="276300" cy="3639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71" name="Google Shape;271;p27"/>
          <p:cNvSpPr/>
          <p:nvPr/>
        </p:nvSpPr>
        <p:spPr>
          <a:xfrm>
            <a:off x="7017725" y="3459075"/>
            <a:ext cx="276300" cy="393600"/>
          </a:xfrm>
          <a:prstGeom prst="rect">
            <a:avLst/>
          </a:pr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5" name="Shape 275"/>
        <p:cNvGrpSpPr/>
        <p:nvPr/>
      </p:nvGrpSpPr>
      <p:grpSpPr>
        <a:xfrm>
          <a:off x="0" y="0"/>
          <a:ext cx="0" cy="0"/>
          <a:chOff x="0" y="0"/>
          <a:chExt cx="0" cy="0"/>
        </a:xfrm>
      </p:grpSpPr>
      <p:sp>
        <p:nvSpPr>
          <p:cNvPr id="276" name="Google Shape;276;p28"/>
          <p:cNvSpPr txBox="1"/>
          <p:nvPr>
            <p:ph idx="1" type="subTitle"/>
          </p:nvPr>
        </p:nvSpPr>
        <p:spPr>
          <a:xfrm>
            <a:off x="311700" y="1169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solidFill>
                  <a:schemeClr val="lt1"/>
                </a:solidFill>
              </a:rPr>
              <a:t>The server misinterpreted the message body?</a:t>
            </a:r>
            <a:endParaRPr sz="3200">
              <a:solidFill>
                <a:schemeClr val="lt1"/>
              </a:solidFill>
            </a:endParaRPr>
          </a:p>
        </p:txBody>
      </p:sp>
      <p:pic>
        <p:nvPicPr>
          <p:cNvPr id="277" name="Google Shape;277;p28"/>
          <p:cNvPicPr preferRelativeResize="0"/>
          <p:nvPr/>
        </p:nvPicPr>
        <p:blipFill rotWithShape="1">
          <a:blip r:embed="rId3">
            <a:alphaModFix/>
          </a:blip>
          <a:srcRect b="51738" l="38979" r="31842" t="32564"/>
          <a:stretch/>
        </p:blipFill>
        <p:spPr>
          <a:xfrm>
            <a:off x="4120348" y="2501975"/>
            <a:ext cx="3411994" cy="2447524"/>
          </a:xfrm>
          <a:prstGeom prst="rect">
            <a:avLst/>
          </a:prstGeom>
          <a:noFill/>
          <a:ln>
            <a:noFill/>
          </a:ln>
        </p:spPr>
      </p:pic>
      <p:pic>
        <p:nvPicPr>
          <p:cNvPr id="278" name="Google Shape;278;p28"/>
          <p:cNvPicPr preferRelativeResize="0"/>
          <p:nvPr/>
        </p:nvPicPr>
        <p:blipFill rotWithShape="1">
          <a:blip r:embed="rId4">
            <a:alphaModFix/>
          </a:blip>
          <a:srcRect b="40597" l="29408" r="31306" t="15752"/>
          <a:stretch/>
        </p:blipFill>
        <p:spPr>
          <a:xfrm>
            <a:off x="621650" y="2515750"/>
            <a:ext cx="2903997" cy="2419983"/>
          </a:xfrm>
          <a:prstGeom prst="rect">
            <a:avLst/>
          </a:prstGeom>
          <a:noFill/>
          <a:ln>
            <a:noFill/>
          </a:ln>
        </p:spPr>
      </p:pic>
      <p:sp>
        <p:nvSpPr>
          <p:cNvPr id="279" name="Google Shape;279;p28"/>
          <p:cNvSpPr/>
          <p:nvPr/>
        </p:nvSpPr>
        <p:spPr>
          <a:xfrm>
            <a:off x="1808150" y="1220675"/>
            <a:ext cx="1717500" cy="12813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t>Boring...</a:t>
            </a:r>
            <a:endParaRPr sz="1800"/>
          </a:p>
        </p:txBody>
      </p:sp>
      <p:sp>
        <p:nvSpPr>
          <p:cNvPr id="280" name="Google Shape;280;p28"/>
          <p:cNvSpPr/>
          <p:nvPr/>
        </p:nvSpPr>
        <p:spPr>
          <a:xfrm>
            <a:off x="4834525" y="1226800"/>
            <a:ext cx="1962900" cy="1190400"/>
          </a:xfrm>
          <a:prstGeom prst="wedgeRoundRectCallout">
            <a:avLst>
              <a:gd fmla="val -20833" name="adj1"/>
              <a:gd fmla="val 6250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800">
                <a:solidFill>
                  <a:schemeClr val="dk1"/>
                </a:solidFill>
              </a:rPr>
              <a:t>Why are you wasting our time with this?</a:t>
            </a:r>
            <a:endParaRPr sz="1800">
              <a:solidFill>
                <a:schemeClr val="dk1"/>
              </a:solidFill>
            </a:endParaRPr>
          </a:p>
          <a:p>
            <a:pPr indent="0" lvl="0" marL="0" rtl="0" algn="ctr">
              <a:spcBef>
                <a:spcPts val="0"/>
              </a:spcBef>
              <a:spcAft>
                <a:spcPts val="0"/>
              </a:spcAft>
              <a:buNone/>
            </a:pPr>
            <a:r>
              <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4" name="Shape 284"/>
        <p:cNvGrpSpPr/>
        <p:nvPr/>
      </p:nvGrpSpPr>
      <p:grpSpPr>
        <a:xfrm>
          <a:off x="0" y="0"/>
          <a:ext cx="0" cy="0"/>
          <a:chOff x="0" y="0"/>
          <a:chExt cx="0" cy="0"/>
        </a:xfrm>
      </p:grpSpPr>
      <p:sp>
        <p:nvSpPr>
          <p:cNvPr id="285" name="Google Shape;285;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286" name="Google Shape;286;p29"/>
          <p:cNvSpPr txBox="1"/>
          <p:nvPr/>
        </p:nvSpPr>
        <p:spPr>
          <a:xfrm>
            <a:off x="1178775" y="2666683"/>
            <a:ext cx="2186700" cy="7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FF0000"/>
                </a:solidFill>
                <a:latin typeface="Roboto Mono"/>
                <a:ea typeface="Roboto Mono"/>
                <a:cs typeface="Roboto Mono"/>
                <a:sym typeface="Roboto Mono"/>
              </a:rPr>
              <a:t>GET</a:t>
            </a:r>
            <a:r>
              <a:rPr lang="en" sz="1100">
                <a:solidFill>
                  <a:srgbClr val="FF0000"/>
                </a:solidFill>
                <a:latin typeface="Roboto Mono"/>
                <a:ea typeface="Roboto Mono"/>
                <a:cs typeface="Roboto Mono"/>
                <a:sym typeface="Roboto Mono"/>
              </a:rPr>
              <a:t> / HTTP/1.1\r\n</a:t>
            </a:r>
            <a:endParaRPr sz="1100">
              <a:solidFill>
                <a:srgbClr val="FF0000"/>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100">
                <a:solidFill>
                  <a:srgbClr val="00FFFF"/>
                </a:solidFill>
                <a:latin typeface="Roboto Mono"/>
                <a:ea typeface="Roboto Mono"/>
                <a:cs typeface="Roboto Mono"/>
                <a:sym typeface="Roboto Mono"/>
              </a:rPr>
              <a:t>Host: kallus.org\r\n</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100">
                <a:solidFill>
                  <a:srgbClr val="00FFFF"/>
                </a:solidFill>
                <a:latin typeface="Roboto Mono"/>
                <a:ea typeface="Roboto Mono"/>
                <a:cs typeface="Roboto Mono"/>
                <a:sym typeface="Roboto Mono"/>
              </a:rPr>
              <a:t>\r\n</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None/>
            </a:pPr>
            <a:r>
              <a:t/>
            </a:r>
            <a:endParaRPr sz="300">
              <a:solidFill>
                <a:schemeClr val="dk2"/>
              </a:solidFill>
            </a:endParaRPr>
          </a:p>
        </p:txBody>
      </p:sp>
      <p:sp>
        <p:nvSpPr>
          <p:cNvPr id="287" name="Google Shape;287;p29"/>
          <p:cNvSpPr txBox="1"/>
          <p:nvPr/>
        </p:nvSpPr>
        <p:spPr>
          <a:xfrm>
            <a:off x="5481363" y="2178563"/>
            <a:ext cx="2808000" cy="10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0000"/>
                </a:solidFill>
                <a:latin typeface="Roboto Mono"/>
                <a:ea typeface="Roboto Mono"/>
                <a:cs typeface="Roboto Mono"/>
                <a:sym typeface="Roboto Mono"/>
              </a:rPr>
              <a:t>HTTP/1.1 200 OK\r\n</a:t>
            </a:r>
            <a:endParaRPr sz="11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1100">
                <a:solidFill>
                  <a:srgbClr val="00FFFF"/>
                </a:solidFill>
                <a:latin typeface="Roboto Mono"/>
                <a:ea typeface="Roboto Mono"/>
                <a:cs typeface="Roboto Mono"/>
                <a:sym typeface="Roboto Mono"/>
              </a:rPr>
              <a:t>Content-Length: 3369\r\n</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1100">
                <a:solidFill>
                  <a:srgbClr val="00FFFF"/>
                </a:solidFill>
                <a:latin typeface="Roboto Mono"/>
                <a:ea typeface="Roboto Mono"/>
                <a:cs typeface="Roboto Mono"/>
                <a:sym typeface="Roboto Mono"/>
              </a:rPr>
              <a:t>Content-Type: text/html</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1100">
                <a:solidFill>
                  <a:srgbClr val="00FFFF"/>
                </a:solidFill>
                <a:latin typeface="Roboto Mono"/>
                <a:ea typeface="Roboto Mono"/>
                <a:cs typeface="Roboto Mono"/>
                <a:sym typeface="Roboto Mono"/>
              </a:rPr>
              <a:t>\r\n</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100">
                <a:solidFill>
                  <a:srgbClr val="FF00FF"/>
                </a:solidFill>
                <a:latin typeface="Roboto Mono"/>
                <a:ea typeface="Roboto Mono"/>
                <a:cs typeface="Roboto Mono"/>
                <a:sym typeface="Roboto Mono"/>
              </a:rPr>
              <a:t>&lt;!DOCTYPE html&gt;</a:t>
            </a:r>
            <a:endParaRPr sz="1100">
              <a:solidFill>
                <a:srgbClr val="FF00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100">
                <a:solidFill>
                  <a:srgbClr val="FF00FF"/>
                </a:solidFill>
                <a:latin typeface="Roboto Mono"/>
                <a:ea typeface="Roboto Mono"/>
                <a:cs typeface="Roboto Mono"/>
                <a:sym typeface="Roboto Mono"/>
              </a:rPr>
              <a:t>&lt;html lang="en"&gt;</a:t>
            </a:r>
            <a:endParaRPr sz="1100">
              <a:solidFill>
                <a:srgbClr val="FF00FF"/>
              </a:solidFill>
              <a:latin typeface="Roboto Mono"/>
              <a:ea typeface="Roboto Mono"/>
              <a:cs typeface="Roboto Mono"/>
              <a:sym typeface="Roboto Mono"/>
            </a:endParaRPr>
          </a:p>
          <a:p>
            <a:pPr indent="0" lvl="0" marL="0" rtl="0" algn="l">
              <a:spcBef>
                <a:spcPts val="0"/>
              </a:spcBef>
              <a:spcAft>
                <a:spcPts val="0"/>
              </a:spcAft>
              <a:buNone/>
            </a:pPr>
            <a:r>
              <a:rPr lang="en" sz="1100">
                <a:solidFill>
                  <a:srgbClr val="FF00FF"/>
                </a:solidFill>
                <a:latin typeface="Roboto Mono"/>
                <a:ea typeface="Roboto Mono"/>
                <a:cs typeface="Roboto Mono"/>
                <a:sym typeface="Roboto Mono"/>
              </a:rPr>
              <a:t>&lt;head&gt;</a:t>
            </a:r>
            <a:endParaRPr sz="1100">
              <a:solidFill>
                <a:srgbClr val="FF00FF"/>
              </a:solidFill>
              <a:latin typeface="Roboto Mono"/>
              <a:ea typeface="Roboto Mono"/>
              <a:cs typeface="Roboto Mono"/>
              <a:sym typeface="Roboto Mono"/>
            </a:endParaRPr>
          </a:p>
          <a:p>
            <a:pPr indent="0" lvl="0" marL="0" rtl="0" algn="l">
              <a:spcBef>
                <a:spcPts val="0"/>
              </a:spcBef>
              <a:spcAft>
                <a:spcPts val="0"/>
              </a:spcAft>
              <a:buNone/>
            </a:pPr>
            <a:r>
              <a:rPr lang="en" sz="1100">
                <a:solidFill>
                  <a:srgbClr val="FF00FF"/>
                </a:solidFill>
                <a:latin typeface="Roboto Mono"/>
                <a:ea typeface="Roboto Mono"/>
                <a:cs typeface="Roboto Mono"/>
                <a:sym typeface="Roboto Mono"/>
              </a:rPr>
              <a:t>...</a:t>
            </a:r>
            <a:endParaRPr sz="1100">
              <a:solidFill>
                <a:srgbClr val="FF00FF"/>
              </a:solidFill>
              <a:latin typeface="Roboto Mono"/>
              <a:ea typeface="Roboto Mono"/>
              <a:cs typeface="Roboto Mono"/>
              <a:sym typeface="Roboto Mono"/>
            </a:endParaRPr>
          </a:p>
        </p:txBody>
      </p:sp>
      <p:pic>
        <p:nvPicPr>
          <p:cNvPr id="288" name="Google Shape;288;p29"/>
          <p:cNvPicPr preferRelativeResize="0"/>
          <p:nvPr/>
        </p:nvPicPr>
        <p:blipFill>
          <a:blip r:embed="rId3">
            <a:alphaModFix/>
          </a:blip>
          <a:stretch>
            <a:fillRect/>
          </a:stretch>
        </p:blipFill>
        <p:spPr>
          <a:xfrm>
            <a:off x="6084200" y="4091825"/>
            <a:ext cx="2810401" cy="702600"/>
          </a:xfrm>
          <a:prstGeom prst="rect">
            <a:avLst/>
          </a:prstGeom>
          <a:noFill/>
          <a:ln>
            <a:noFill/>
          </a:ln>
        </p:spPr>
      </p:pic>
      <p:cxnSp>
        <p:nvCxnSpPr>
          <p:cNvPr id="289" name="Google Shape;289;p29"/>
          <p:cNvCxnSpPr>
            <a:stCxn id="290" idx="3"/>
            <a:endCxn id="291" idx="2"/>
          </p:cNvCxnSpPr>
          <p:nvPr/>
        </p:nvCxnSpPr>
        <p:spPr>
          <a:xfrm flipH="1" rot="10800000">
            <a:off x="1840200" y="1592750"/>
            <a:ext cx="2355900" cy="2850300"/>
          </a:xfrm>
          <a:prstGeom prst="straightConnector1">
            <a:avLst/>
          </a:prstGeom>
          <a:noFill/>
          <a:ln cap="flat" cmpd="sng" w="9525">
            <a:solidFill>
              <a:schemeClr val="lt1"/>
            </a:solidFill>
            <a:prstDash val="solid"/>
            <a:round/>
            <a:headEnd len="med" w="med" type="none"/>
            <a:tailEnd len="med" w="med" type="triangle"/>
          </a:ln>
        </p:spPr>
      </p:cxnSp>
      <p:sp>
        <p:nvSpPr>
          <p:cNvPr id="292" name="Google Shape;292;p29"/>
          <p:cNvSpPr txBox="1"/>
          <p:nvPr/>
        </p:nvSpPr>
        <p:spPr>
          <a:xfrm>
            <a:off x="5481375" y="2666533"/>
            <a:ext cx="2186700" cy="7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FF0000"/>
                </a:solidFill>
                <a:latin typeface="Roboto Mono"/>
                <a:ea typeface="Roboto Mono"/>
                <a:cs typeface="Roboto Mono"/>
                <a:sym typeface="Roboto Mono"/>
              </a:rPr>
              <a:t>GET / HTTP/1.1\r\n</a:t>
            </a:r>
            <a:endParaRPr sz="1100">
              <a:solidFill>
                <a:srgbClr val="FF0000"/>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100">
                <a:solidFill>
                  <a:srgbClr val="00FFFF"/>
                </a:solidFill>
                <a:latin typeface="Roboto Mono"/>
                <a:ea typeface="Roboto Mono"/>
                <a:cs typeface="Roboto Mono"/>
                <a:sym typeface="Roboto Mono"/>
              </a:rPr>
              <a:t>Host: kallus.org\r\n </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100">
                <a:solidFill>
                  <a:srgbClr val="00FFFF"/>
                </a:solidFill>
                <a:latin typeface="Roboto Mono"/>
                <a:ea typeface="Roboto Mono"/>
                <a:cs typeface="Roboto Mono"/>
                <a:sym typeface="Roboto Mono"/>
              </a:rPr>
              <a:t>\r\n</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None/>
            </a:pPr>
            <a:r>
              <a:t/>
            </a:r>
            <a:endParaRPr sz="300">
              <a:solidFill>
                <a:schemeClr val="dk2"/>
              </a:solidFill>
            </a:endParaRPr>
          </a:p>
        </p:txBody>
      </p:sp>
      <p:pic>
        <p:nvPicPr>
          <p:cNvPr id="291" name="Google Shape;291;p29"/>
          <p:cNvPicPr preferRelativeResize="0"/>
          <p:nvPr/>
        </p:nvPicPr>
        <p:blipFill>
          <a:blip r:embed="rId4">
            <a:alphaModFix/>
          </a:blip>
          <a:stretch>
            <a:fillRect/>
          </a:stretch>
        </p:blipFill>
        <p:spPr>
          <a:xfrm>
            <a:off x="3345200" y="255600"/>
            <a:ext cx="1701800" cy="1337150"/>
          </a:xfrm>
          <a:prstGeom prst="rect">
            <a:avLst/>
          </a:prstGeom>
          <a:noFill/>
          <a:ln>
            <a:noFill/>
          </a:ln>
        </p:spPr>
      </p:pic>
      <p:cxnSp>
        <p:nvCxnSpPr>
          <p:cNvPr id="293" name="Google Shape;293;p29"/>
          <p:cNvCxnSpPr>
            <a:endCxn id="288" idx="1"/>
          </p:cNvCxnSpPr>
          <p:nvPr/>
        </p:nvCxnSpPr>
        <p:spPr>
          <a:xfrm>
            <a:off x="4196300" y="1592525"/>
            <a:ext cx="1887900" cy="2850600"/>
          </a:xfrm>
          <a:prstGeom prst="straightConnector1">
            <a:avLst/>
          </a:prstGeom>
          <a:noFill/>
          <a:ln cap="flat" cmpd="sng" w="9525">
            <a:solidFill>
              <a:schemeClr val="lt1"/>
            </a:solidFill>
            <a:prstDash val="solid"/>
            <a:round/>
            <a:headEnd len="med" w="med" type="none"/>
            <a:tailEnd len="med" w="med" type="triangle"/>
          </a:ln>
        </p:spPr>
      </p:cxnSp>
      <p:cxnSp>
        <p:nvCxnSpPr>
          <p:cNvPr id="294" name="Google Shape;294;p29"/>
          <p:cNvCxnSpPr/>
          <p:nvPr/>
        </p:nvCxnSpPr>
        <p:spPr>
          <a:xfrm rot="10800000">
            <a:off x="4196150" y="1592675"/>
            <a:ext cx="1888200" cy="2850300"/>
          </a:xfrm>
          <a:prstGeom prst="straightConnector1">
            <a:avLst/>
          </a:prstGeom>
          <a:noFill/>
          <a:ln cap="flat" cmpd="sng" w="9525">
            <a:solidFill>
              <a:schemeClr val="lt1"/>
            </a:solidFill>
            <a:prstDash val="solid"/>
            <a:round/>
            <a:headEnd len="med" w="med" type="none"/>
            <a:tailEnd len="med" w="med" type="triangle"/>
          </a:ln>
        </p:spPr>
      </p:cxnSp>
      <p:sp>
        <p:nvSpPr>
          <p:cNvPr id="295" name="Google Shape;295;p29"/>
          <p:cNvSpPr txBox="1"/>
          <p:nvPr/>
        </p:nvSpPr>
        <p:spPr>
          <a:xfrm>
            <a:off x="1139913" y="2178563"/>
            <a:ext cx="2808000" cy="10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0000"/>
                </a:solidFill>
                <a:latin typeface="Roboto Mono"/>
                <a:ea typeface="Roboto Mono"/>
                <a:cs typeface="Roboto Mono"/>
                <a:sym typeface="Roboto Mono"/>
              </a:rPr>
              <a:t>HTTP/1.1 200 OK\r\n</a:t>
            </a:r>
            <a:endParaRPr sz="11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1100">
                <a:solidFill>
                  <a:srgbClr val="00FFFF"/>
                </a:solidFill>
                <a:latin typeface="Roboto Mono"/>
                <a:ea typeface="Roboto Mono"/>
                <a:cs typeface="Roboto Mono"/>
                <a:sym typeface="Roboto Mono"/>
              </a:rPr>
              <a:t>Content-Length: 3369\r\n</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1100">
                <a:solidFill>
                  <a:srgbClr val="00FFFF"/>
                </a:solidFill>
                <a:latin typeface="Roboto Mono"/>
                <a:ea typeface="Roboto Mono"/>
                <a:cs typeface="Roboto Mono"/>
                <a:sym typeface="Roboto Mono"/>
              </a:rPr>
              <a:t>Content-Type: text/html</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1100">
                <a:solidFill>
                  <a:srgbClr val="00FFFF"/>
                </a:solidFill>
                <a:latin typeface="Roboto Mono"/>
                <a:ea typeface="Roboto Mono"/>
                <a:cs typeface="Roboto Mono"/>
                <a:sym typeface="Roboto Mono"/>
              </a:rPr>
              <a:t>\r\n</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100">
                <a:solidFill>
                  <a:srgbClr val="FF00FF"/>
                </a:solidFill>
                <a:latin typeface="Roboto Mono"/>
                <a:ea typeface="Roboto Mono"/>
                <a:cs typeface="Roboto Mono"/>
                <a:sym typeface="Roboto Mono"/>
              </a:rPr>
              <a:t>&lt;!DOCTYPE html&gt;</a:t>
            </a:r>
            <a:endParaRPr sz="1100">
              <a:solidFill>
                <a:srgbClr val="FF00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100">
                <a:solidFill>
                  <a:srgbClr val="FF00FF"/>
                </a:solidFill>
                <a:latin typeface="Roboto Mono"/>
                <a:ea typeface="Roboto Mono"/>
                <a:cs typeface="Roboto Mono"/>
                <a:sym typeface="Roboto Mono"/>
              </a:rPr>
              <a:t>&lt;html lang="en"&gt;</a:t>
            </a:r>
            <a:endParaRPr sz="1100">
              <a:solidFill>
                <a:srgbClr val="FF00FF"/>
              </a:solidFill>
              <a:latin typeface="Roboto Mono"/>
              <a:ea typeface="Roboto Mono"/>
              <a:cs typeface="Roboto Mono"/>
              <a:sym typeface="Roboto Mono"/>
            </a:endParaRPr>
          </a:p>
          <a:p>
            <a:pPr indent="0" lvl="0" marL="0" rtl="0" algn="l">
              <a:spcBef>
                <a:spcPts val="0"/>
              </a:spcBef>
              <a:spcAft>
                <a:spcPts val="0"/>
              </a:spcAft>
              <a:buNone/>
            </a:pPr>
            <a:r>
              <a:rPr lang="en" sz="1100">
                <a:solidFill>
                  <a:srgbClr val="FF00FF"/>
                </a:solidFill>
                <a:latin typeface="Roboto Mono"/>
                <a:ea typeface="Roboto Mono"/>
                <a:cs typeface="Roboto Mono"/>
                <a:sym typeface="Roboto Mono"/>
              </a:rPr>
              <a:t>&lt;head&gt;</a:t>
            </a:r>
            <a:endParaRPr sz="1100">
              <a:solidFill>
                <a:srgbClr val="FF00FF"/>
              </a:solidFill>
              <a:latin typeface="Roboto Mono"/>
              <a:ea typeface="Roboto Mono"/>
              <a:cs typeface="Roboto Mono"/>
              <a:sym typeface="Roboto Mono"/>
            </a:endParaRPr>
          </a:p>
          <a:p>
            <a:pPr indent="0" lvl="0" marL="0" rtl="0" algn="l">
              <a:spcBef>
                <a:spcPts val="0"/>
              </a:spcBef>
              <a:spcAft>
                <a:spcPts val="0"/>
              </a:spcAft>
              <a:buNone/>
            </a:pPr>
            <a:r>
              <a:rPr lang="en" sz="1100">
                <a:solidFill>
                  <a:srgbClr val="FF00FF"/>
                </a:solidFill>
                <a:latin typeface="Roboto Mono"/>
                <a:ea typeface="Roboto Mono"/>
                <a:cs typeface="Roboto Mono"/>
                <a:sym typeface="Roboto Mono"/>
              </a:rPr>
              <a:t>...</a:t>
            </a:r>
            <a:endParaRPr sz="1100">
              <a:solidFill>
                <a:srgbClr val="FF00FF"/>
              </a:solidFill>
              <a:latin typeface="Roboto Mono"/>
              <a:ea typeface="Roboto Mono"/>
              <a:cs typeface="Roboto Mono"/>
              <a:sym typeface="Roboto Mono"/>
            </a:endParaRPr>
          </a:p>
        </p:txBody>
      </p:sp>
      <p:cxnSp>
        <p:nvCxnSpPr>
          <p:cNvPr id="296" name="Google Shape;296;p29"/>
          <p:cNvCxnSpPr/>
          <p:nvPr/>
        </p:nvCxnSpPr>
        <p:spPr>
          <a:xfrm flipH="1">
            <a:off x="1840200" y="1592825"/>
            <a:ext cx="2355900" cy="2850300"/>
          </a:xfrm>
          <a:prstGeom prst="straightConnector1">
            <a:avLst/>
          </a:prstGeom>
          <a:noFill/>
          <a:ln cap="flat" cmpd="sng" w="9525">
            <a:solidFill>
              <a:schemeClr val="lt1"/>
            </a:solidFill>
            <a:prstDash val="solid"/>
            <a:round/>
            <a:headEnd len="med" w="med" type="none"/>
            <a:tailEnd len="med" w="med" type="triangle"/>
          </a:ln>
        </p:spPr>
      </p:cxnSp>
      <p:sp>
        <p:nvSpPr>
          <p:cNvPr id="297" name="Google Shape;297;p29"/>
          <p:cNvSpPr txBox="1"/>
          <p:nvPr/>
        </p:nvSpPr>
        <p:spPr>
          <a:xfrm>
            <a:off x="2751000" y="523975"/>
            <a:ext cx="1038300" cy="2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Caching</a:t>
            </a:r>
            <a:endParaRPr sz="1800">
              <a:solidFill>
                <a:schemeClr val="lt1"/>
              </a:solidFill>
            </a:endParaRPr>
          </a:p>
        </p:txBody>
      </p:sp>
      <p:sp>
        <p:nvSpPr>
          <p:cNvPr id="298" name="Google Shape;298;p29"/>
          <p:cNvSpPr txBox="1"/>
          <p:nvPr/>
        </p:nvSpPr>
        <p:spPr>
          <a:xfrm>
            <a:off x="4609125" y="523975"/>
            <a:ext cx="965400" cy="23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ACLing</a:t>
            </a:r>
            <a:endParaRPr sz="1800">
              <a:solidFill>
                <a:schemeClr val="lt1"/>
              </a:solidFill>
            </a:endParaRPr>
          </a:p>
        </p:txBody>
      </p:sp>
      <p:sp>
        <p:nvSpPr>
          <p:cNvPr id="299" name="Google Shape;299;p29"/>
          <p:cNvSpPr txBox="1"/>
          <p:nvPr/>
        </p:nvSpPr>
        <p:spPr>
          <a:xfrm>
            <a:off x="2989500" y="-54550"/>
            <a:ext cx="2413200" cy="234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rPr>
              <a:t>Connection Sharing</a:t>
            </a:r>
            <a:endParaRPr sz="1800">
              <a:solidFill>
                <a:schemeClr val="lt1"/>
              </a:solidFill>
            </a:endParaRPr>
          </a:p>
        </p:txBody>
      </p:sp>
      <p:pic>
        <p:nvPicPr>
          <p:cNvPr id="300" name="Google Shape;300;p29"/>
          <p:cNvPicPr preferRelativeResize="0"/>
          <p:nvPr/>
        </p:nvPicPr>
        <p:blipFill>
          <a:blip r:embed="rId5">
            <a:alphaModFix/>
          </a:blip>
          <a:stretch>
            <a:fillRect/>
          </a:stretch>
        </p:blipFill>
        <p:spPr>
          <a:xfrm>
            <a:off x="624163" y="3814859"/>
            <a:ext cx="1216026" cy="125652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28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8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29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28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29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95"/>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28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9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04" name="Shape 304"/>
        <p:cNvGrpSpPr/>
        <p:nvPr/>
      </p:nvGrpSpPr>
      <p:grpSpPr>
        <a:xfrm>
          <a:off x="0" y="0"/>
          <a:ext cx="0" cy="0"/>
          <a:chOff x="0" y="0"/>
          <a:chExt cx="0" cy="0"/>
        </a:xfrm>
      </p:grpSpPr>
      <p:sp>
        <p:nvSpPr>
          <p:cNvPr id="305" name="Google Shape;305;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rPr>
              <a:t>HTTP Transducers</a:t>
            </a:r>
            <a:endParaRPr>
              <a:solidFill>
                <a:schemeClr val="lt1"/>
              </a:solidFill>
            </a:endParaRPr>
          </a:p>
        </p:txBody>
      </p:sp>
      <p:sp>
        <p:nvSpPr>
          <p:cNvPr id="306" name="Google Shape;306;p30"/>
          <p:cNvSpPr txBox="1"/>
          <p:nvPr>
            <p:ph idx="1" type="body"/>
          </p:nvPr>
        </p:nvSpPr>
        <p:spPr>
          <a:xfrm>
            <a:off x="311700" y="1381075"/>
            <a:ext cx="816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en">
                <a:solidFill>
                  <a:schemeClr val="lt1"/>
                </a:solidFill>
              </a:rPr>
              <a:t>Accepts HTTP requests,</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optionally rewrites them,</a:t>
            </a: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forwards them to another server.</a:t>
            </a: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For our purposes, proxies, caches, CDNs, and load balancers are all transducers</a:t>
            </a:r>
            <a:endParaRPr>
              <a:solidFill>
                <a:schemeClr val="lt1"/>
              </a:solidFill>
            </a:endParaRPr>
          </a:p>
        </p:txBody>
      </p:sp>
      <p:sp>
        <p:nvSpPr>
          <p:cNvPr id="307" name="Google Shape;307;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1" name="Shape 311"/>
        <p:cNvGrpSpPr/>
        <p:nvPr/>
      </p:nvGrpSpPr>
      <p:grpSpPr>
        <a:xfrm>
          <a:off x="0" y="0"/>
          <a:ext cx="0" cy="0"/>
          <a:chOff x="0" y="0"/>
          <a:chExt cx="0" cy="0"/>
        </a:xfrm>
      </p:grpSpPr>
      <p:sp>
        <p:nvSpPr>
          <p:cNvPr id="312" name="Google Shape;312;p31"/>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DEMO TIME!!!</a:t>
            </a:r>
            <a:endParaRPr>
              <a:solidFill>
                <a:schemeClr val="lt1"/>
              </a:solidFill>
            </a:endParaRPr>
          </a:p>
        </p:txBody>
      </p:sp>
      <p:sp>
        <p:nvSpPr>
          <p:cNvPr id="313" name="Google Shape;313;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314" name="Google Shape;314;p31"/>
          <p:cNvPicPr preferRelativeResize="0"/>
          <p:nvPr/>
        </p:nvPicPr>
        <p:blipFill rotWithShape="1">
          <a:blip r:embed="rId3">
            <a:alphaModFix/>
          </a:blip>
          <a:srcRect b="22795" l="20136" r="17406" t="9362"/>
          <a:stretch/>
        </p:blipFill>
        <p:spPr>
          <a:xfrm>
            <a:off x="6188550" y="826950"/>
            <a:ext cx="2244599" cy="3489603"/>
          </a:xfrm>
          <a:prstGeom prst="rect">
            <a:avLst/>
          </a:prstGeom>
          <a:noFill/>
          <a:ln>
            <a:noFill/>
          </a:ln>
        </p:spPr>
      </p:pic>
      <p:pic>
        <p:nvPicPr>
          <p:cNvPr id="315" name="Google Shape;315;p31"/>
          <p:cNvPicPr preferRelativeResize="0"/>
          <p:nvPr/>
        </p:nvPicPr>
        <p:blipFill rotWithShape="1">
          <a:blip r:embed="rId3">
            <a:alphaModFix/>
          </a:blip>
          <a:srcRect b="22795" l="20136" r="17406" t="9362"/>
          <a:stretch/>
        </p:blipFill>
        <p:spPr>
          <a:xfrm>
            <a:off x="706725" y="826950"/>
            <a:ext cx="2244599" cy="34896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8" name="Shape 58"/>
        <p:cNvGrpSpPr/>
        <p:nvPr/>
      </p:nvGrpSpPr>
      <p:grpSpPr>
        <a:xfrm>
          <a:off x="0" y="0"/>
          <a:ext cx="0" cy="0"/>
          <a:chOff x="0" y="0"/>
          <a:chExt cx="0" cy="0"/>
        </a:xfrm>
      </p:grpSpPr>
      <p:sp>
        <p:nvSpPr>
          <p:cNvPr id="59" name="Google Shape;59;p14"/>
          <p:cNvSpPr txBox="1"/>
          <p:nvPr>
            <p:ph idx="1" type="body"/>
          </p:nvPr>
        </p:nvSpPr>
        <p:spPr>
          <a:xfrm>
            <a:off x="311700" y="321975"/>
            <a:ext cx="4260300" cy="32403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a:solidFill>
                  <a:schemeClr val="lt1"/>
                </a:solidFill>
              </a:rPr>
              <a:t>Ben Kallus</a:t>
            </a:r>
            <a:endParaRPr>
              <a:solidFill>
                <a:schemeClr val="lt1"/>
              </a:solidFill>
            </a:endParaRPr>
          </a:p>
          <a:p>
            <a:pPr indent="0" lvl="0" marL="0" rtl="0" algn="l">
              <a:spcBef>
                <a:spcPts val="1200"/>
              </a:spcBef>
              <a:spcAft>
                <a:spcPts val="0"/>
              </a:spcAft>
              <a:buNone/>
            </a:pPr>
            <a:r>
              <a:rPr lang="en" u="sng">
                <a:solidFill>
                  <a:schemeClr val="hlink"/>
                </a:solidFill>
                <a:latin typeface="Roboto Mono"/>
                <a:ea typeface="Roboto Mono"/>
                <a:cs typeface="Roboto Mono"/>
                <a:sym typeface="Roboto Mono"/>
                <a:hlinkClick r:id="rId3"/>
              </a:rPr>
              <a:t>https://kallus.org</a:t>
            </a:r>
            <a:r>
              <a:rPr lang="en">
                <a:solidFill>
                  <a:schemeClr val="lt1"/>
                </a:solidFill>
                <a:latin typeface="Roboto Mono"/>
                <a:ea typeface="Roboto Mono"/>
                <a:cs typeface="Roboto Mono"/>
                <a:sym typeface="Roboto Mono"/>
              </a:rPr>
              <a:t> </a:t>
            </a:r>
            <a:br>
              <a:rPr lang="en">
                <a:solidFill>
                  <a:schemeClr val="lt1"/>
                </a:solidFill>
                <a:latin typeface="Roboto Mono"/>
                <a:ea typeface="Roboto Mono"/>
                <a:cs typeface="Roboto Mono"/>
                <a:sym typeface="Roboto Mono"/>
              </a:rPr>
            </a:br>
            <a:br>
              <a:rPr lang="en">
                <a:solidFill>
                  <a:schemeClr val="lt1"/>
                </a:solidFill>
                <a:latin typeface="Roboto Mono"/>
                <a:ea typeface="Roboto Mono"/>
                <a:cs typeface="Roboto Mono"/>
                <a:sym typeface="Roboto Mono"/>
              </a:rPr>
            </a:br>
            <a:br>
              <a:rPr lang="en">
                <a:solidFill>
                  <a:schemeClr val="lt1"/>
                </a:solidFill>
                <a:latin typeface="Roboto Mono"/>
                <a:ea typeface="Roboto Mono"/>
                <a:cs typeface="Roboto Mono"/>
                <a:sym typeface="Roboto Mono"/>
              </a:rPr>
            </a:br>
            <a:r>
              <a:rPr lang="en">
                <a:solidFill>
                  <a:schemeClr val="lt1"/>
                </a:solidFill>
                <a:latin typeface="Roboto Mono"/>
                <a:ea typeface="Roboto Mono"/>
                <a:cs typeface="Roboto Mono"/>
                <a:sym typeface="Roboto Mono"/>
              </a:rPr>
              <a:t>PhD student at Dartmouth</a:t>
            </a:r>
            <a:br>
              <a:rPr lang="en">
                <a:solidFill>
                  <a:schemeClr val="lt1"/>
                </a:solidFill>
                <a:latin typeface="Roboto Mono"/>
                <a:ea typeface="Roboto Mono"/>
                <a:cs typeface="Roboto Mono"/>
                <a:sym typeface="Roboto Mono"/>
              </a:rPr>
            </a:br>
            <a:r>
              <a:rPr lang="en">
                <a:solidFill>
                  <a:schemeClr val="lt1"/>
                </a:solidFill>
                <a:latin typeface="Roboto Mono"/>
                <a:ea typeface="Roboto Mono"/>
                <a:cs typeface="Roboto Mono"/>
                <a:sym typeface="Roboto Mono"/>
              </a:rPr>
              <a:t>Ex-intern at Narf Industries</a:t>
            </a:r>
            <a:endParaRPr>
              <a:solidFill>
                <a:schemeClr val="lt1"/>
              </a:solidFill>
              <a:latin typeface="Roboto Mono"/>
              <a:ea typeface="Roboto Mono"/>
              <a:cs typeface="Roboto Mono"/>
              <a:sym typeface="Roboto Mono"/>
            </a:endParaRPr>
          </a:p>
          <a:p>
            <a:pPr indent="0" lvl="0" marL="0" rtl="0" algn="l">
              <a:spcBef>
                <a:spcPts val="1200"/>
              </a:spcBef>
              <a:spcAft>
                <a:spcPts val="1200"/>
              </a:spcAft>
              <a:buNone/>
            </a:pPr>
            <a:r>
              <a:rPr lang="en">
                <a:solidFill>
                  <a:schemeClr val="lt1"/>
                </a:solidFill>
                <a:latin typeface="Roboto Mono"/>
                <a:ea typeface="Roboto Mono"/>
                <a:cs typeface="Roboto Mono"/>
                <a:sym typeface="Roboto Mono"/>
              </a:rPr>
              <a:t>Interested in making computers do things they aren’t supposed to :)</a:t>
            </a:r>
            <a:endParaRPr>
              <a:solidFill>
                <a:schemeClr val="lt1"/>
              </a:solidFill>
              <a:latin typeface="Roboto Mono"/>
              <a:ea typeface="Roboto Mono"/>
              <a:cs typeface="Roboto Mono"/>
              <a:sym typeface="Roboto Mono"/>
            </a:endParaRPr>
          </a:p>
        </p:txBody>
      </p:sp>
      <p:sp>
        <p:nvSpPr>
          <p:cNvPr id="60" name="Google Shape;60;p14"/>
          <p:cNvSpPr txBox="1"/>
          <p:nvPr>
            <p:ph idx="1" type="body"/>
          </p:nvPr>
        </p:nvSpPr>
        <p:spPr>
          <a:xfrm>
            <a:off x="4742175" y="322075"/>
            <a:ext cx="4260300" cy="4246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lt1"/>
                </a:solidFill>
              </a:rPr>
              <a:t>Prashant Anantharaman</a:t>
            </a:r>
            <a:endParaRPr>
              <a:solidFill>
                <a:schemeClr val="lt1"/>
              </a:solidFill>
            </a:endParaRPr>
          </a:p>
          <a:p>
            <a:pPr indent="0" lvl="0" marL="0" rtl="0" algn="l">
              <a:spcBef>
                <a:spcPts val="1200"/>
              </a:spcBef>
              <a:spcAft>
                <a:spcPts val="0"/>
              </a:spcAft>
              <a:buNone/>
            </a:pPr>
            <a:r>
              <a:rPr lang="en" u="sng">
                <a:solidFill>
                  <a:schemeClr val="hlink"/>
                </a:solidFill>
                <a:latin typeface="Roboto Mono"/>
                <a:ea typeface="Roboto Mono"/>
                <a:cs typeface="Roboto Mono"/>
                <a:sym typeface="Roboto Mono"/>
                <a:hlinkClick r:id="rId4"/>
              </a:rPr>
              <a:t>https://prashant.at</a:t>
            </a:r>
            <a:r>
              <a:rPr lang="en">
                <a:solidFill>
                  <a:schemeClr val="lt1"/>
                </a:solidFill>
                <a:latin typeface="Roboto Mono"/>
                <a:ea typeface="Roboto Mono"/>
                <a:cs typeface="Roboto Mono"/>
                <a:sym typeface="Roboto Mono"/>
              </a:rPr>
              <a:t> </a:t>
            </a:r>
            <a:br>
              <a:rPr lang="en">
                <a:solidFill>
                  <a:schemeClr val="lt1"/>
                </a:solidFill>
                <a:latin typeface="Roboto Mono"/>
                <a:ea typeface="Roboto Mono"/>
                <a:cs typeface="Roboto Mono"/>
                <a:sym typeface="Roboto Mono"/>
              </a:rPr>
            </a:br>
            <a:endParaRPr>
              <a:solidFill>
                <a:schemeClr val="lt1"/>
              </a:solidFill>
              <a:latin typeface="Roboto Mono"/>
              <a:ea typeface="Roboto Mono"/>
              <a:cs typeface="Roboto Mono"/>
              <a:sym typeface="Roboto Mono"/>
            </a:endParaRPr>
          </a:p>
          <a:p>
            <a:pPr indent="0" lvl="0" marL="0" rtl="0" algn="l">
              <a:spcBef>
                <a:spcPts val="1200"/>
              </a:spcBef>
              <a:spcAft>
                <a:spcPts val="0"/>
              </a:spcAft>
              <a:buNone/>
            </a:pPr>
            <a:r>
              <a:rPr lang="en">
                <a:solidFill>
                  <a:schemeClr val="lt1"/>
                </a:solidFill>
                <a:latin typeface="Roboto Mono"/>
                <a:ea typeface="Roboto Mono"/>
                <a:cs typeface="Roboto Mono"/>
                <a:sym typeface="Roboto Mono"/>
              </a:rPr>
              <a:t>Researcher at Narf Industries</a:t>
            </a:r>
            <a:br>
              <a:rPr lang="en">
                <a:solidFill>
                  <a:schemeClr val="lt1"/>
                </a:solidFill>
                <a:latin typeface="Roboto Mono"/>
                <a:ea typeface="Roboto Mono"/>
                <a:cs typeface="Roboto Mono"/>
                <a:sym typeface="Roboto Mono"/>
              </a:rPr>
            </a:br>
            <a:r>
              <a:rPr lang="en">
                <a:solidFill>
                  <a:schemeClr val="lt1"/>
                </a:solidFill>
                <a:latin typeface="Roboto Mono"/>
                <a:ea typeface="Roboto Mono"/>
                <a:cs typeface="Roboto Mono"/>
                <a:sym typeface="Roboto Mono"/>
              </a:rPr>
              <a:t>Ex-PhD student at Dartmouth</a:t>
            </a:r>
            <a:endParaRPr>
              <a:solidFill>
                <a:schemeClr val="lt1"/>
              </a:solidFill>
              <a:latin typeface="Roboto Mono"/>
              <a:ea typeface="Roboto Mono"/>
              <a:cs typeface="Roboto Mono"/>
              <a:sym typeface="Roboto Mono"/>
            </a:endParaRPr>
          </a:p>
          <a:p>
            <a:pPr indent="0" lvl="0" marL="0" rtl="0" algn="l">
              <a:spcBef>
                <a:spcPts val="1200"/>
              </a:spcBef>
              <a:spcAft>
                <a:spcPts val="1200"/>
              </a:spcAft>
              <a:buNone/>
            </a:pPr>
            <a:r>
              <a:rPr lang="en">
                <a:solidFill>
                  <a:schemeClr val="lt1"/>
                </a:solidFill>
                <a:latin typeface="Roboto Mono"/>
                <a:ea typeface="Roboto Mono"/>
                <a:cs typeface="Roboto Mono"/>
                <a:sym typeface="Roboto Mono"/>
              </a:rPr>
              <a:t>Interested in network protocols and file format security and parsing :(</a:t>
            </a:r>
            <a:endParaRPr>
              <a:solidFill>
                <a:schemeClr val="lt1"/>
              </a:solidFill>
              <a:latin typeface="Roboto Mono"/>
              <a:ea typeface="Roboto Mono"/>
              <a:cs typeface="Roboto Mono"/>
              <a:sym typeface="Roboto Mono"/>
            </a:endParaRPr>
          </a:p>
        </p:txBody>
      </p:sp>
      <p:sp>
        <p:nvSpPr>
          <p:cNvPr id="61" name="Google Shape;61;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62" name="Google Shape;62;p14"/>
          <p:cNvPicPr preferRelativeResize="0"/>
          <p:nvPr/>
        </p:nvPicPr>
        <p:blipFill rotWithShape="1">
          <a:blip r:embed="rId5">
            <a:alphaModFix/>
          </a:blip>
          <a:srcRect b="20141" l="22881" r="0" t="37631"/>
          <a:stretch/>
        </p:blipFill>
        <p:spPr>
          <a:xfrm>
            <a:off x="1188512" y="3871150"/>
            <a:ext cx="1624070" cy="1185674"/>
          </a:xfrm>
          <a:prstGeom prst="rect">
            <a:avLst/>
          </a:prstGeom>
          <a:noFill/>
          <a:ln>
            <a:noFill/>
          </a:ln>
        </p:spPr>
      </p:pic>
      <p:sp>
        <p:nvSpPr>
          <p:cNvPr id="63" name="Google Shape;63;p14"/>
          <p:cNvSpPr txBox="1"/>
          <p:nvPr/>
        </p:nvSpPr>
        <p:spPr>
          <a:xfrm>
            <a:off x="311700" y="3362350"/>
            <a:ext cx="3377700" cy="50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800">
                <a:solidFill>
                  <a:schemeClr val="lt1"/>
                </a:solidFill>
              </a:rPr>
              <a:t>My cats, Dave and Dale:</a:t>
            </a:r>
            <a:endParaRPr sz="18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19" name="Shape 319"/>
        <p:cNvGrpSpPr/>
        <p:nvPr/>
      </p:nvGrpSpPr>
      <p:grpSpPr>
        <a:xfrm>
          <a:off x="0" y="0"/>
          <a:ext cx="0" cy="0"/>
          <a:chOff x="0" y="0"/>
          <a:chExt cx="0" cy="0"/>
        </a:xfrm>
      </p:grpSpPr>
      <p:sp>
        <p:nvSpPr>
          <p:cNvPr id="320" name="Google Shape;320;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21" name="Google Shape;321;p32"/>
          <p:cNvSpPr txBox="1"/>
          <p:nvPr/>
        </p:nvSpPr>
        <p:spPr>
          <a:xfrm>
            <a:off x="992625" y="1986025"/>
            <a:ext cx="2502900" cy="7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FF0000"/>
                </a:solidFill>
                <a:latin typeface="Roboto Mono"/>
                <a:ea typeface="Roboto Mono"/>
                <a:cs typeface="Roboto Mono"/>
                <a:sym typeface="Roboto Mono"/>
              </a:rPr>
              <a:t>GET / HTTP/1.1\r\n</a:t>
            </a:r>
            <a:br>
              <a:rPr lang="en" sz="1100">
                <a:solidFill>
                  <a:srgbClr val="FF0000"/>
                </a:solidFill>
                <a:latin typeface="Roboto Mono"/>
                <a:ea typeface="Roboto Mono"/>
                <a:cs typeface="Roboto Mono"/>
                <a:sym typeface="Roboto Mono"/>
              </a:rPr>
            </a:br>
            <a:r>
              <a:rPr lang="en" sz="1100">
                <a:solidFill>
                  <a:srgbClr val="00FFFF"/>
                </a:solidFill>
                <a:latin typeface="Roboto Mono"/>
                <a:ea typeface="Roboto Mono"/>
                <a:cs typeface="Roboto Mono"/>
                <a:sym typeface="Roboto Mono"/>
              </a:rPr>
              <a:t>Content-Length: 0200\r\n</a:t>
            </a:r>
            <a:br>
              <a:rPr lang="en" sz="1100">
                <a:solidFill>
                  <a:srgbClr val="00FFFF"/>
                </a:solidFill>
                <a:latin typeface="Roboto Mono"/>
                <a:ea typeface="Roboto Mono"/>
                <a:cs typeface="Roboto Mono"/>
                <a:sym typeface="Roboto Mono"/>
              </a:rPr>
            </a:br>
            <a:r>
              <a:rPr lang="en" sz="1100">
                <a:solidFill>
                  <a:srgbClr val="00FFFF"/>
                </a:solidFill>
                <a:latin typeface="Roboto Mono"/>
                <a:ea typeface="Roboto Mono"/>
                <a:cs typeface="Roboto Mono"/>
                <a:sym typeface="Roboto Mono"/>
              </a:rPr>
              <a:t>\r\n</a:t>
            </a:r>
            <a:br>
              <a:rPr lang="en" sz="1100">
                <a:solidFill>
                  <a:srgbClr val="FF0000"/>
                </a:solidFill>
                <a:latin typeface="Roboto Mono"/>
                <a:ea typeface="Roboto Mono"/>
                <a:cs typeface="Roboto Mono"/>
                <a:sym typeface="Roboto Mono"/>
              </a:rPr>
            </a:br>
            <a:r>
              <a:rPr lang="en" sz="1100">
                <a:solidFill>
                  <a:srgbClr val="FF00FF"/>
                </a:solidFill>
                <a:latin typeface="Roboto Mono"/>
                <a:ea typeface="Roboto Mono"/>
                <a:cs typeface="Roboto Mono"/>
                <a:sym typeface="Roboto Mono"/>
              </a:rPr>
              <a:t>AAA...</a:t>
            </a:r>
            <a:br>
              <a:rPr lang="en" sz="1100">
                <a:solidFill>
                  <a:srgbClr val="FF00FF"/>
                </a:solidFill>
                <a:latin typeface="Roboto Mono"/>
                <a:ea typeface="Roboto Mono"/>
                <a:cs typeface="Roboto Mono"/>
                <a:sym typeface="Roboto Mono"/>
              </a:rPr>
            </a:br>
            <a:r>
              <a:rPr lang="en" sz="1100">
                <a:solidFill>
                  <a:srgbClr val="FF00FF"/>
                </a:solidFill>
                <a:latin typeface="Roboto Mono"/>
                <a:ea typeface="Roboto Mono"/>
                <a:cs typeface="Roboto Mono"/>
                <a:sym typeface="Roboto Mono"/>
              </a:rPr>
              <a:t>GET /id_rsa HTTP/1.1\r\n</a:t>
            </a:r>
            <a:br>
              <a:rPr lang="en" sz="1100">
                <a:solidFill>
                  <a:srgbClr val="FF00FF"/>
                </a:solidFill>
                <a:latin typeface="Roboto Mono"/>
                <a:ea typeface="Roboto Mono"/>
                <a:cs typeface="Roboto Mono"/>
                <a:sym typeface="Roboto Mono"/>
              </a:rPr>
            </a:br>
            <a:r>
              <a:rPr lang="en" sz="1100">
                <a:solidFill>
                  <a:srgbClr val="FF00FF"/>
                </a:solidFill>
                <a:latin typeface="Roboto Mono"/>
                <a:ea typeface="Roboto Mono"/>
                <a:cs typeface="Roboto Mono"/>
                <a:sym typeface="Roboto Mono"/>
              </a:rPr>
              <a:t>Content-Length: 28\r\n</a:t>
            </a:r>
            <a:br>
              <a:rPr lang="en" sz="1100">
                <a:solidFill>
                  <a:srgbClr val="FF00FF"/>
                </a:solidFill>
                <a:latin typeface="Roboto Mono"/>
                <a:ea typeface="Roboto Mono"/>
                <a:cs typeface="Roboto Mono"/>
                <a:sym typeface="Roboto Mono"/>
              </a:rPr>
            </a:br>
            <a:r>
              <a:rPr lang="en" sz="1100">
                <a:solidFill>
                  <a:srgbClr val="FF00FF"/>
                </a:solidFill>
                <a:latin typeface="Roboto Mono"/>
                <a:ea typeface="Roboto Mono"/>
                <a:cs typeface="Roboto Mono"/>
                <a:sym typeface="Roboto Mono"/>
              </a:rPr>
              <a:t>\r\n</a:t>
            </a:r>
            <a:br>
              <a:rPr lang="en" sz="1100">
                <a:solidFill>
                  <a:srgbClr val="FF00FF"/>
                </a:solidFill>
                <a:latin typeface="Roboto Mono"/>
                <a:ea typeface="Roboto Mono"/>
                <a:cs typeface="Roboto Mono"/>
                <a:sym typeface="Roboto Mono"/>
              </a:rPr>
            </a:br>
            <a:r>
              <a:rPr lang="en" sz="1100">
                <a:solidFill>
                  <a:srgbClr val="FF00FF"/>
                </a:solidFill>
                <a:latin typeface="Roboto Mono"/>
                <a:ea typeface="Roboto Mono"/>
                <a:cs typeface="Roboto Mono"/>
                <a:sym typeface="Roboto Mono"/>
              </a:rPr>
              <a:t>AAA...</a:t>
            </a:r>
            <a:endParaRPr sz="1100">
              <a:solidFill>
                <a:srgbClr val="FF00FF"/>
              </a:solidFill>
              <a:latin typeface="Roboto Mono"/>
              <a:ea typeface="Roboto Mono"/>
              <a:cs typeface="Roboto Mono"/>
              <a:sym typeface="Roboto Mono"/>
            </a:endParaRPr>
          </a:p>
          <a:p>
            <a:pPr indent="0" lvl="0" marL="0" rtl="0" algn="l">
              <a:spcBef>
                <a:spcPts val="0"/>
              </a:spcBef>
              <a:spcAft>
                <a:spcPts val="0"/>
              </a:spcAft>
              <a:buNone/>
            </a:pPr>
            <a:r>
              <a:t/>
            </a:r>
            <a:endParaRPr sz="300">
              <a:solidFill>
                <a:schemeClr val="dk2"/>
              </a:solidFill>
            </a:endParaRPr>
          </a:p>
        </p:txBody>
      </p:sp>
      <p:sp>
        <p:nvSpPr>
          <p:cNvPr id="322" name="Google Shape;322;p32"/>
          <p:cNvSpPr txBox="1"/>
          <p:nvPr/>
        </p:nvSpPr>
        <p:spPr>
          <a:xfrm>
            <a:off x="5271654" y="1102775"/>
            <a:ext cx="3704400" cy="10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0000"/>
                </a:solidFill>
                <a:latin typeface="Roboto Mono"/>
                <a:ea typeface="Roboto Mono"/>
                <a:cs typeface="Roboto Mono"/>
                <a:sym typeface="Roboto Mono"/>
              </a:rPr>
              <a:t>HTTP/1.1 200 OK\r\n</a:t>
            </a:r>
            <a:endParaRPr sz="11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1100">
                <a:solidFill>
                  <a:srgbClr val="00FFFF"/>
                </a:solidFill>
                <a:latin typeface="Roboto Mono"/>
                <a:ea typeface="Roboto Mono"/>
                <a:cs typeface="Roboto Mono"/>
                <a:sym typeface="Roboto Mono"/>
              </a:rPr>
              <a:t>Content-Length: 3369\r\n</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1100">
                <a:solidFill>
                  <a:srgbClr val="00FFFF"/>
                </a:solidFill>
                <a:latin typeface="Roboto Mono"/>
                <a:ea typeface="Roboto Mono"/>
                <a:cs typeface="Roboto Mono"/>
                <a:sym typeface="Roboto Mono"/>
              </a:rPr>
              <a:t>...</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1100">
                <a:solidFill>
                  <a:srgbClr val="00FFFF"/>
                </a:solidFill>
                <a:latin typeface="Roboto Mono"/>
                <a:ea typeface="Roboto Mono"/>
                <a:cs typeface="Roboto Mono"/>
                <a:sym typeface="Roboto Mono"/>
              </a:rPr>
              <a:t>\r\n</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100">
                <a:solidFill>
                  <a:srgbClr val="FF00FF"/>
                </a:solidFill>
                <a:latin typeface="Roboto Mono"/>
                <a:ea typeface="Roboto Mono"/>
                <a:cs typeface="Roboto Mono"/>
                <a:sym typeface="Roboto Mono"/>
              </a:rPr>
              <a:t>&lt;!DOCTYPE html&gt;</a:t>
            </a:r>
            <a:br>
              <a:rPr lang="en" sz="1100">
                <a:solidFill>
                  <a:srgbClr val="FF00FF"/>
                </a:solidFill>
                <a:latin typeface="Roboto Mono"/>
                <a:ea typeface="Roboto Mono"/>
                <a:cs typeface="Roboto Mono"/>
                <a:sym typeface="Roboto Mono"/>
              </a:rPr>
            </a:br>
            <a:r>
              <a:rPr lang="en" sz="1100">
                <a:solidFill>
                  <a:srgbClr val="FF00FF"/>
                </a:solidFill>
                <a:latin typeface="Roboto Mono"/>
                <a:ea typeface="Roboto Mono"/>
                <a:cs typeface="Roboto Mono"/>
                <a:sym typeface="Roboto Mono"/>
              </a:rPr>
              <a:t>...</a:t>
            </a:r>
            <a:br>
              <a:rPr lang="en" sz="1100">
                <a:solidFill>
                  <a:srgbClr val="FF00FF"/>
                </a:solidFill>
                <a:latin typeface="Roboto Mono"/>
                <a:ea typeface="Roboto Mono"/>
                <a:cs typeface="Roboto Mono"/>
                <a:sym typeface="Roboto Mono"/>
              </a:rPr>
            </a:br>
            <a:r>
              <a:rPr lang="en" sz="1100">
                <a:solidFill>
                  <a:srgbClr val="FF0000"/>
                </a:solidFill>
                <a:latin typeface="Roboto Mono"/>
                <a:ea typeface="Roboto Mono"/>
                <a:cs typeface="Roboto Mono"/>
                <a:sym typeface="Roboto Mono"/>
              </a:rPr>
              <a:t>HTTP/1.1 200 OK\r\n</a:t>
            </a:r>
            <a:endParaRPr sz="1100">
              <a:solidFill>
                <a:srgbClr val="FF0000"/>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100">
                <a:solidFill>
                  <a:srgbClr val="00FFFF"/>
                </a:solidFill>
                <a:latin typeface="Roboto Mono"/>
                <a:ea typeface="Roboto Mono"/>
                <a:cs typeface="Roboto Mono"/>
                <a:sym typeface="Roboto Mono"/>
              </a:rPr>
              <a:t>Content-Length: 2602\r\n</a:t>
            </a:r>
            <a:br>
              <a:rPr lang="en" sz="1100">
                <a:solidFill>
                  <a:srgbClr val="0000FF"/>
                </a:solidFill>
                <a:latin typeface="Roboto Mono"/>
                <a:ea typeface="Roboto Mono"/>
                <a:cs typeface="Roboto Mono"/>
                <a:sym typeface="Roboto Mono"/>
              </a:rPr>
            </a:br>
            <a:r>
              <a:rPr lang="en" sz="1100">
                <a:solidFill>
                  <a:srgbClr val="00FFFF"/>
                </a:solidFill>
                <a:latin typeface="Roboto Mono"/>
                <a:ea typeface="Roboto Mono"/>
                <a:cs typeface="Roboto Mono"/>
                <a:sym typeface="Roboto Mono"/>
              </a:rPr>
              <a:t>...</a:t>
            </a:r>
            <a:br>
              <a:rPr lang="en" sz="1100">
                <a:solidFill>
                  <a:srgbClr val="00FFFF"/>
                </a:solidFill>
                <a:latin typeface="Roboto Mono"/>
                <a:ea typeface="Roboto Mono"/>
                <a:cs typeface="Roboto Mono"/>
                <a:sym typeface="Roboto Mono"/>
              </a:rPr>
            </a:br>
            <a:r>
              <a:rPr lang="en" sz="1100">
                <a:solidFill>
                  <a:srgbClr val="00FFFF"/>
                </a:solidFill>
                <a:latin typeface="Roboto Mono"/>
                <a:ea typeface="Roboto Mono"/>
                <a:cs typeface="Roboto Mono"/>
                <a:sym typeface="Roboto Mono"/>
              </a:rPr>
              <a:t>\r\n</a:t>
            </a:r>
            <a:br>
              <a:rPr lang="en" sz="1100">
                <a:solidFill>
                  <a:srgbClr val="FF00FF"/>
                </a:solidFill>
                <a:latin typeface="Roboto Mono"/>
                <a:ea typeface="Roboto Mono"/>
                <a:cs typeface="Roboto Mono"/>
                <a:sym typeface="Roboto Mono"/>
              </a:rPr>
            </a:br>
            <a:r>
              <a:rPr lang="en" sz="1100">
                <a:solidFill>
                  <a:srgbClr val="FF00FF"/>
                </a:solidFill>
                <a:latin typeface="Roboto Mono"/>
                <a:ea typeface="Roboto Mono"/>
                <a:cs typeface="Roboto Mono"/>
                <a:sym typeface="Roboto Mono"/>
              </a:rPr>
              <a:t>-----BEGIN OPENSSH PRIVATE KEY-----\n</a:t>
            </a:r>
            <a:endParaRPr sz="1100">
              <a:solidFill>
                <a:srgbClr val="FF00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100">
                <a:solidFill>
                  <a:srgbClr val="FF00FF"/>
                </a:solidFill>
                <a:latin typeface="Roboto Mono"/>
                <a:ea typeface="Roboto Mono"/>
                <a:cs typeface="Roboto Mono"/>
                <a:sym typeface="Roboto Mono"/>
              </a:rPr>
              <a:t>...</a:t>
            </a:r>
            <a:endParaRPr sz="1100">
              <a:solidFill>
                <a:srgbClr val="FF00FF"/>
              </a:solidFill>
              <a:latin typeface="Roboto Mono"/>
              <a:ea typeface="Roboto Mono"/>
              <a:cs typeface="Roboto Mono"/>
              <a:sym typeface="Roboto Mono"/>
            </a:endParaRPr>
          </a:p>
        </p:txBody>
      </p:sp>
      <p:pic>
        <p:nvPicPr>
          <p:cNvPr id="323" name="Google Shape;323;p32"/>
          <p:cNvPicPr preferRelativeResize="0"/>
          <p:nvPr/>
        </p:nvPicPr>
        <p:blipFill>
          <a:blip r:embed="rId3">
            <a:alphaModFix/>
          </a:blip>
          <a:stretch>
            <a:fillRect/>
          </a:stretch>
        </p:blipFill>
        <p:spPr>
          <a:xfrm>
            <a:off x="6084200" y="4091825"/>
            <a:ext cx="2810401" cy="702600"/>
          </a:xfrm>
          <a:prstGeom prst="rect">
            <a:avLst/>
          </a:prstGeom>
          <a:noFill/>
          <a:ln>
            <a:noFill/>
          </a:ln>
        </p:spPr>
      </p:pic>
      <p:cxnSp>
        <p:nvCxnSpPr>
          <p:cNvPr id="324" name="Google Shape;324;p32"/>
          <p:cNvCxnSpPr>
            <a:stCxn id="325" idx="3"/>
            <a:endCxn id="326" idx="2"/>
          </p:cNvCxnSpPr>
          <p:nvPr/>
        </p:nvCxnSpPr>
        <p:spPr>
          <a:xfrm flipH="1" rot="10800000">
            <a:off x="1840200" y="1592750"/>
            <a:ext cx="2355900" cy="2850300"/>
          </a:xfrm>
          <a:prstGeom prst="straightConnector1">
            <a:avLst/>
          </a:prstGeom>
          <a:noFill/>
          <a:ln cap="flat" cmpd="sng" w="9525">
            <a:solidFill>
              <a:schemeClr val="lt1"/>
            </a:solidFill>
            <a:prstDash val="solid"/>
            <a:round/>
            <a:headEnd len="med" w="med" type="none"/>
            <a:tailEnd len="med" w="med" type="triangle"/>
          </a:ln>
        </p:spPr>
      </p:cxnSp>
      <p:sp>
        <p:nvSpPr>
          <p:cNvPr id="327" name="Google Shape;327;p32"/>
          <p:cNvSpPr txBox="1"/>
          <p:nvPr/>
        </p:nvSpPr>
        <p:spPr>
          <a:xfrm>
            <a:off x="5271650" y="1806025"/>
            <a:ext cx="2562000" cy="70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FF0000"/>
                </a:solidFill>
                <a:latin typeface="Roboto Mono"/>
                <a:ea typeface="Roboto Mono"/>
                <a:cs typeface="Roboto Mono"/>
                <a:sym typeface="Roboto Mono"/>
              </a:rPr>
              <a:t>GET / HTTP/1.1\r\n</a:t>
            </a:r>
            <a:br>
              <a:rPr lang="en" sz="1100">
                <a:solidFill>
                  <a:srgbClr val="FF0000"/>
                </a:solidFill>
                <a:latin typeface="Roboto Mono"/>
                <a:ea typeface="Roboto Mono"/>
                <a:cs typeface="Roboto Mono"/>
                <a:sym typeface="Roboto Mono"/>
              </a:rPr>
            </a:br>
            <a:r>
              <a:rPr lang="en" sz="1100">
                <a:solidFill>
                  <a:srgbClr val="00FFFF"/>
                </a:solidFill>
                <a:latin typeface="Roboto Mono"/>
                <a:ea typeface="Roboto Mono"/>
                <a:cs typeface="Roboto Mono"/>
                <a:sym typeface="Roboto Mono"/>
              </a:rPr>
              <a:t>Content-Length: 0200\r\n</a:t>
            </a:r>
            <a:br>
              <a:rPr lang="en" sz="1100">
                <a:solidFill>
                  <a:srgbClr val="0000FF"/>
                </a:solidFill>
                <a:latin typeface="Roboto Mono"/>
                <a:ea typeface="Roboto Mono"/>
                <a:cs typeface="Roboto Mono"/>
                <a:sym typeface="Roboto Mono"/>
              </a:rPr>
            </a:br>
            <a:r>
              <a:rPr lang="en" sz="1100">
                <a:solidFill>
                  <a:srgbClr val="00FFFF"/>
                </a:solidFill>
                <a:latin typeface="Roboto Mono"/>
                <a:ea typeface="Roboto Mono"/>
                <a:cs typeface="Roboto Mono"/>
                <a:sym typeface="Roboto Mono"/>
              </a:rPr>
              <a:t>\r\n</a:t>
            </a:r>
            <a:br>
              <a:rPr lang="en" sz="1100">
                <a:solidFill>
                  <a:srgbClr val="FF0000"/>
                </a:solidFill>
                <a:latin typeface="Roboto Mono"/>
                <a:ea typeface="Roboto Mono"/>
                <a:cs typeface="Roboto Mono"/>
                <a:sym typeface="Roboto Mono"/>
              </a:rPr>
            </a:br>
            <a:r>
              <a:rPr lang="en" sz="1100">
                <a:solidFill>
                  <a:srgbClr val="FF00FF"/>
                </a:solidFill>
                <a:latin typeface="Roboto Mono"/>
                <a:ea typeface="Roboto Mono"/>
                <a:cs typeface="Roboto Mono"/>
                <a:sym typeface="Roboto Mono"/>
              </a:rPr>
              <a:t>AAA...</a:t>
            </a:r>
            <a:br>
              <a:rPr lang="en" sz="1100">
                <a:solidFill>
                  <a:srgbClr val="FF00FF"/>
                </a:solidFill>
                <a:latin typeface="Roboto Mono"/>
                <a:ea typeface="Roboto Mono"/>
                <a:cs typeface="Roboto Mono"/>
                <a:sym typeface="Roboto Mono"/>
              </a:rPr>
            </a:br>
            <a:r>
              <a:rPr lang="en" sz="1100">
                <a:solidFill>
                  <a:srgbClr val="FF0000"/>
                </a:solidFill>
                <a:latin typeface="Roboto Mono"/>
                <a:ea typeface="Roboto Mono"/>
                <a:cs typeface="Roboto Mono"/>
                <a:sym typeface="Roboto Mono"/>
              </a:rPr>
              <a:t>GET /id_rsa HTTP/1.1\r\n</a:t>
            </a:r>
            <a:br>
              <a:rPr lang="en" sz="1100">
                <a:solidFill>
                  <a:srgbClr val="FF00FF"/>
                </a:solidFill>
                <a:latin typeface="Roboto Mono"/>
                <a:ea typeface="Roboto Mono"/>
                <a:cs typeface="Roboto Mono"/>
                <a:sym typeface="Roboto Mono"/>
              </a:rPr>
            </a:br>
            <a:r>
              <a:rPr lang="en" sz="1100">
                <a:solidFill>
                  <a:srgbClr val="00FFFF"/>
                </a:solidFill>
                <a:latin typeface="Roboto Mono"/>
                <a:ea typeface="Roboto Mono"/>
                <a:cs typeface="Roboto Mono"/>
                <a:sym typeface="Roboto Mono"/>
              </a:rPr>
              <a:t>Content-Length: 28\r\n</a:t>
            </a:r>
            <a:br>
              <a:rPr lang="en" sz="1100">
                <a:solidFill>
                  <a:srgbClr val="00FFFF"/>
                </a:solidFill>
                <a:latin typeface="Roboto Mono"/>
                <a:ea typeface="Roboto Mono"/>
                <a:cs typeface="Roboto Mono"/>
                <a:sym typeface="Roboto Mono"/>
              </a:rPr>
            </a:br>
            <a:r>
              <a:rPr lang="en" sz="1100">
                <a:solidFill>
                  <a:srgbClr val="00FFFF"/>
                </a:solidFill>
                <a:latin typeface="Roboto Mono"/>
                <a:ea typeface="Roboto Mono"/>
                <a:cs typeface="Roboto Mono"/>
                <a:sym typeface="Roboto Mono"/>
              </a:rPr>
              <a:t>\r\n</a:t>
            </a:r>
            <a:br>
              <a:rPr lang="en" sz="1100">
                <a:solidFill>
                  <a:srgbClr val="FF00FF"/>
                </a:solidFill>
                <a:latin typeface="Roboto Mono"/>
                <a:ea typeface="Roboto Mono"/>
                <a:cs typeface="Roboto Mono"/>
                <a:sym typeface="Roboto Mono"/>
              </a:rPr>
            </a:br>
            <a:r>
              <a:rPr lang="en" sz="1100">
                <a:solidFill>
                  <a:srgbClr val="FF00FF"/>
                </a:solidFill>
                <a:latin typeface="Roboto Mono"/>
                <a:ea typeface="Roboto Mono"/>
                <a:cs typeface="Roboto Mono"/>
                <a:sym typeface="Roboto Mono"/>
              </a:rPr>
              <a:t>AAA...</a:t>
            </a:r>
            <a:endParaRPr sz="1100">
              <a:solidFill>
                <a:srgbClr val="FF0000"/>
              </a:solidFill>
              <a:latin typeface="Roboto Mono"/>
              <a:ea typeface="Roboto Mono"/>
              <a:cs typeface="Roboto Mono"/>
              <a:sym typeface="Roboto Mono"/>
            </a:endParaRPr>
          </a:p>
        </p:txBody>
      </p:sp>
      <p:pic>
        <p:nvPicPr>
          <p:cNvPr id="326" name="Google Shape;326;p32"/>
          <p:cNvPicPr preferRelativeResize="0"/>
          <p:nvPr/>
        </p:nvPicPr>
        <p:blipFill>
          <a:blip r:embed="rId4">
            <a:alphaModFix/>
          </a:blip>
          <a:stretch>
            <a:fillRect/>
          </a:stretch>
        </p:blipFill>
        <p:spPr>
          <a:xfrm>
            <a:off x="3345200" y="255600"/>
            <a:ext cx="1701800" cy="1337150"/>
          </a:xfrm>
          <a:prstGeom prst="rect">
            <a:avLst/>
          </a:prstGeom>
          <a:noFill/>
          <a:ln>
            <a:noFill/>
          </a:ln>
        </p:spPr>
      </p:pic>
      <p:cxnSp>
        <p:nvCxnSpPr>
          <p:cNvPr id="328" name="Google Shape;328;p32"/>
          <p:cNvCxnSpPr>
            <a:endCxn id="323" idx="1"/>
          </p:cNvCxnSpPr>
          <p:nvPr/>
        </p:nvCxnSpPr>
        <p:spPr>
          <a:xfrm>
            <a:off x="4196300" y="1592525"/>
            <a:ext cx="1887900" cy="2850600"/>
          </a:xfrm>
          <a:prstGeom prst="straightConnector1">
            <a:avLst/>
          </a:prstGeom>
          <a:noFill/>
          <a:ln cap="flat" cmpd="sng" w="9525">
            <a:solidFill>
              <a:schemeClr val="lt1"/>
            </a:solidFill>
            <a:prstDash val="solid"/>
            <a:round/>
            <a:headEnd len="med" w="med" type="none"/>
            <a:tailEnd len="med" w="med" type="triangle"/>
          </a:ln>
        </p:spPr>
      </p:cxnSp>
      <p:cxnSp>
        <p:nvCxnSpPr>
          <p:cNvPr id="329" name="Google Shape;329;p32"/>
          <p:cNvCxnSpPr/>
          <p:nvPr/>
        </p:nvCxnSpPr>
        <p:spPr>
          <a:xfrm rot="10800000">
            <a:off x="4196150" y="1592750"/>
            <a:ext cx="1888200" cy="2850300"/>
          </a:xfrm>
          <a:prstGeom prst="straightConnector1">
            <a:avLst/>
          </a:prstGeom>
          <a:noFill/>
          <a:ln cap="flat" cmpd="sng" w="9525">
            <a:solidFill>
              <a:schemeClr val="lt1"/>
            </a:solidFill>
            <a:prstDash val="solid"/>
            <a:round/>
            <a:headEnd len="med" w="med" type="none"/>
            <a:tailEnd len="med" w="med" type="triangle"/>
          </a:ln>
        </p:spPr>
      </p:cxnSp>
      <p:sp>
        <p:nvSpPr>
          <p:cNvPr id="330" name="Google Shape;330;p32"/>
          <p:cNvSpPr txBox="1"/>
          <p:nvPr/>
        </p:nvSpPr>
        <p:spPr>
          <a:xfrm>
            <a:off x="1197938" y="2189538"/>
            <a:ext cx="2808000" cy="10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FF0000"/>
                </a:solidFill>
                <a:latin typeface="Roboto Mono"/>
                <a:ea typeface="Roboto Mono"/>
                <a:cs typeface="Roboto Mono"/>
                <a:sym typeface="Roboto Mono"/>
              </a:rPr>
              <a:t>HTTP/1.1 200 OK\r\n</a:t>
            </a:r>
            <a:endParaRPr sz="1100">
              <a:solidFill>
                <a:srgbClr val="FF0000"/>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100">
                <a:solidFill>
                  <a:srgbClr val="00FFFF"/>
                </a:solidFill>
                <a:latin typeface="Roboto Mono"/>
                <a:ea typeface="Roboto Mono"/>
                <a:cs typeface="Roboto Mono"/>
                <a:sym typeface="Roboto Mono"/>
              </a:rPr>
              <a:t>Content-Length: 3369\r\n</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100">
                <a:solidFill>
                  <a:srgbClr val="00FFFF"/>
                </a:solidFill>
                <a:latin typeface="Roboto Mono"/>
                <a:ea typeface="Roboto Mono"/>
                <a:cs typeface="Roboto Mono"/>
                <a:sym typeface="Roboto Mono"/>
              </a:rPr>
              <a:t>...</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100">
                <a:solidFill>
                  <a:srgbClr val="00FFFF"/>
                </a:solidFill>
                <a:latin typeface="Roboto Mono"/>
                <a:ea typeface="Roboto Mono"/>
                <a:cs typeface="Roboto Mono"/>
                <a:sym typeface="Roboto Mono"/>
              </a:rPr>
              <a:t>\r\n</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100">
                <a:solidFill>
                  <a:srgbClr val="FF00FF"/>
                </a:solidFill>
                <a:latin typeface="Roboto Mono"/>
                <a:ea typeface="Roboto Mono"/>
                <a:cs typeface="Roboto Mono"/>
                <a:sym typeface="Roboto Mono"/>
              </a:rPr>
              <a:t>&lt;!DOCTYPE html&gt;</a:t>
            </a:r>
            <a:br>
              <a:rPr lang="en" sz="1100">
                <a:solidFill>
                  <a:srgbClr val="FF00FF"/>
                </a:solidFill>
                <a:latin typeface="Roboto Mono"/>
                <a:ea typeface="Roboto Mono"/>
                <a:cs typeface="Roboto Mono"/>
                <a:sym typeface="Roboto Mono"/>
              </a:rPr>
            </a:br>
            <a:r>
              <a:rPr lang="en" sz="1100">
                <a:solidFill>
                  <a:srgbClr val="FF00FF"/>
                </a:solidFill>
                <a:latin typeface="Roboto Mono"/>
                <a:ea typeface="Roboto Mono"/>
                <a:cs typeface="Roboto Mono"/>
                <a:sym typeface="Roboto Mono"/>
              </a:rPr>
              <a:t>...</a:t>
            </a:r>
            <a:endParaRPr sz="1100">
              <a:solidFill>
                <a:srgbClr val="FF0000"/>
              </a:solidFill>
              <a:latin typeface="Roboto Mono"/>
              <a:ea typeface="Roboto Mono"/>
              <a:cs typeface="Roboto Mono"/>
              <a:sym typeface="Roboto Mono"/>
            </a:endParaRPr>
          </a:p>
        </p:txBody>
      </p:sp>
      <p:cxnSp>
        <p:nvCxnSpPr>
          <p:cNvPr id="331" name="Google Shape;331;p32"/>
          <p:cNvCxnSpPr/>
          <p:nvPr/>
        </p:nvCxnSpPr>
        <p:spPr>
          <a:xfrm flipH="1">
            <a:off x="1840200" y="1592750"/>
            <a:ext cx="2355900" cy="2850300"/>
          </a:xfrm>
          <a:prstGeom prst="straightConnector1">
            <a:avLst/>
          </a:prstGeom>
          <a:noFill/>
          <a:ln cap="flat" cmpd="sng" w="9525">
            <a:solidFill>
              <a:schemeClr val="lt1"/>
            </a:solidFill>
            <a:prstDash val="solid"/>
            <a:round/>
            <a:headEnd len="med" w="med" type="none"/>
            <a:tailEnd len="med" w="med" type="triangle"/>
          </a:ln>
        </p:spPr>
      </p:cxnSp>
      <p:sp>
        <p:nvSpPr>
          <p:cNvPr id="332" name="Google Shape;332;p32"/>
          <p:cNvSpPr txBox="1"/>
          <p:nvPr/>
        </p:nvSpPr>
        <p:spPr>
          <a:xfrm>
            <a:off x="841150" y="3942875"/>
            <a:ext cx="1192800" cy="100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300">
                <a:solidFill>
                  <a:schemeClr val="lt1"/>
                </a:solidFill>
                <a:latin typeface="Roboto Mono"/>
                <a:ea typeface="Roboto Mono"/>
                <a:cs typeface="Roboto Mono"/>
                <a:sym typeface="Roboto Mono"/>
              </a:rPr>
              <a:t>nc</a:t>
            </a:r>
            <a:endParaRPr sz="5300">
              <a:solidFill>
                <a:schemeClr val="lt1"/>
              </a:solidFill>
              <a:latin typeface="Roboto Mono"/>
              <a:ea typeface="Roboto Mono"/>
              <a:cs typeface="Roboto Mono"/>
              <a:sym typeface="Roboto Mon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32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2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000"/>
                                          </p:stCondLst>
                                        </p:cTn>
                                        <p:tgtEl>
                                          <p:spTgt spid="32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32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32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30"/>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32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32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36" name="Shape 336"/>
        <p:cNvGrpSpPr/>
        <p:nvPr/>
      </p:nvGrpSpPr>
      <p:grpSpPr>
        <a:xfrm>
          <a:off x="0" y="0"/>
          <a:ext cx="0" cy="0"/>
          <a:chOff x="0" y="0"/>
          <a:chExt cx="0" cy="0"/>
        </a:xfrm>
      </p:grpSpPr>
      <p:sp>
        <p:nvSpPr>
          <p:cNvPr id="337" name="Google Shape;337;p3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Demo Time!!!</a:t>
            </a:r>
            <a:endParaRPr>
              <a:solidFill>
                <a:schemeClr val="lt1"/>
              </a:solidFill>
            </a:endParaRPr>
          </a:p>
        </p:txBody>
      </p:sp>
      <p:sp>
        <p:nvSpPr>
          <p:cNvPr id="338" name="Google Shape;338;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339" name="Google Shape;339;p33"/>
          <p:cNvPicPr preferRelativeResize="0"/>
          <p:nvPr/>
        </p:nvPicPr>
        <p:blipFill rotWithShape="1">
          <a:blip r:embed="rId3">
            <a:alphaModFix/>
          </a:blip>
          <a:srcRect b="22795" l="20136" r="17406" t="9362"/>
          <a:stretch/>
        </p:blipFill>
        <p:spPr>
          <a:xfrm>
            <a:off x="6188550" y="826950"/>
            <a:ext cx="2244599" cy="3489603"/>
          </a:xfrm>
          <a:prstGeom prst="rect">
            <a:avLst/>
          </a:prstGeom>
          <a:noFill/>
          <a:ln>
            <a:noFill/>
          </a:ln>
        </p:spPr>
      </p:pic>
      <p:pic>
        <p:nvPicPr>
          <p:cNvPr id="340" name="Google Shape;340;p33"/>
          <p:cNvPicPr preferRelativeResize="0"/>
          <p:nvPr/>
        </p:nvPicPr>
        <p:blipFill rotWithShape="1">
          <a:blip r:embed="rId3">
            <a:alphaModFix/>
          </a:blip>
          <a:srcRect b="22795" l="20136" r="17406" t="9362"/>
          <a:stretch/>
        </p:blipFill>
        <p:spPr>
          <a:xfrm>
            <a:off x="706725" y="826950"/>
            <a:ext cx="2244599" cy="3489603"/>
          </a:xfrm>
          <a:prstGeom prst="rect">
            <a:avLst/>
          </a:prstGeom>
          <a:noFill/>
          <a:ln>
            <a:noFill/>
          </a:ln>
        </p:spPr>
      </p:pic>
      <p:pic>
        <p:nvPicPr>
          <p:cNvPr id="341" name="Google Shape;341;p33"/>
          <p:cNvPicPr preferRelativeResize="0"/>
          <p:nvPr/>
        </p:nvPicPr>
        <p:blipFill>
          <a:blip r:embed="rId4">
            <a:alphaModFix/>
          </a:blip>
          <a:stretch>
            <a:fillRect/>
          </a:stretch>
        </p:blipFill>
        <p:spPr>
          <a:xfrm>
            <a:off x="1679500" y="734250"/>
            <a:ext cx="5512475" cy="367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45" name="Shape 345"/>
        <p:cNvGrpSpPr/>
        <p:nvPr/>
      </p:nvGrpSpPr>
      <p:grpSpPr>
        <a:xfrm>
          <a:off x="0" y="0"/>
          <a:ext cx="0" cy="0"/>
          <a:chOff x="0" y="0"/>
          <a:chExt cx="0" cy="0"/>
        </a:xfrm>
      </p:grpSpPr>
      <p:sp>
        <p:nvSpPr>
          <p:cNvPr id="346" name="Google Shape;346;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This is request smuggling.</a:t>
            </a:r>
            <a:endParaRPr>
              <a:solidFill>
                <a:schemeClr val="lt1"/>
              </a:solidFill>
            </a:endParaRPr>
          </a:p>
        </p:txBody>
      </p:sp>
      <p:sp>
        <p:nvSpPr>
          <p:cNvPr id="347" name="Google Shape;347;p34"/>
          <p:cNvSpPr txBox="1"/>
          <p:nvPr>
            <p:ph idx="1" type="body"/>
          </p:nvPr>
        </p:nvSpPr>
        <p:spPr>
          <a:xfrm>
            <a:off x="311700" y="1304875"/>
            <a:ext cx="8520600" cy="3301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en">
                <a:solidFill>
                  <a:schemeClr val="lt1"/>
                </a:solidFill>
              </a:rPr>
              <a:t>Frontend and backend server disagree on how to interpret HTTP requests.</a:t>
            </a: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When the frontend sees benign requests, and the backend sees malicious requests, ACLs may be bypassed.</a:t>
            </a: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When the frontend sees cacheable requests, the cache may be poisoned.</a:t>
            </a:r>
            <a:endParaRPr>
              <a:solidFill>
                <a:schemeClr val="lt1"/>
              </a:solidFill>
            </a:endParaRPr>
          </a:p>
        </p:txBody>
      </p:sp>
      <p:sp>
        <p:nvSpPr>
          <p:cNvPr id="348" name="Google Shape;348;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49" name="Google Shape;349;p34"/>
          <p:cNvSpPr txBox="1"/>
          <p:nvPr/>
        </p:nvSpPr>
        <p:spPr>
          <a:xfrm>
            <a:off x="106650" y="4606825"/>
            <a:ext cx="8725500" cy="54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1"/>
                </a:solidFill>
              </a:rPr>
              <a:t>Linhart, C., Klein, A., Heled, R., and S. Orrin, "HTTP Request Smuggling", June 2005, </a:t>
            </a:r>
            <a:r>
              <a:rPr lang="en" sz="1000" u="sng">
                <a:solidFill>
                  <a:schemeClr val="dk1"/>
                </a:solidFill>
                <a:hlinkClick r:id="rId3">
                  <a:extLst>
                    <a:ext uri="{A12FA001-AC4F-418D-AE19-62706E023703}">
                      <ahyp:hlinkClr val="tx"/>
                    </a:ext>
                  </a:extLst>
                </a:hlinkClick>
              </a:rPr>
              <a:t>https://www.cgisecurity.com/lib/HTTP-Request-Smuggling.pdf</a:t>
            </a:r>
            <a:endParaRPr sz="1000">
              <a:solidFill>
                <a:schemeClr val="dk1"/>
              </a:solidFill>
            </a:endParaRPr>
          </a:p>
          <a:p>
            <a:pPr indent="0" lvl="0" marL="0" rtl="0" algn="l">
              <a:spcBef>
                <a:spcPts val="0"/>
              </a:spcBef>
              <a:spcAft>
                <a:spcPts val="0"/>
              </a:spcAft>
              <a:buNone/>
            </a:pPr>
            <a:r>
              <a:rPr lang="en" sz="1000">
                <a:solidFill>
                  <a:schemeClr val="dk1"/>
                </a:solidFill>
              </a:rPr>
              <a:t>J. Kettle, “HTTP Desync Attacks: Request Smuggling Reborn”, </a:t>
            </a:r>
            <a:r>
              <a:rPr lang="en" sz="1000" u="sng">
                <a:solidFill>
                  <a:schemeClr val="dk1"/>
                </a:solidFill>
                <a:hlinkClick r:id="rId4">
                  <a:extLst>
                    <a:ext uri="{A12FA001-AC4F-418D-AE19-62706E023703}">
                      <ahyp:hlinkClr val="tx"/>
                    </a:ext>
                  </a:extLst>
                </a:hlinkClick>
              </a:rPr>
              <a:t>https://portswigger.net/research/http-desync-attacks-request-smuggling-reborn</a:t>
            </a:r>
            <a:r>
              <a:rPr lang="en" sz="1000">
                <a:solidFill>
                  <a:schemeClr val="dk1"/>
                </a:solidFill>
              </a:rPr>
              <a:t> </a:t>
            </a:r>
            <a:endParaRPr sz="1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53" name="Shape 353"/>
        <p:cNvGrpSpPr/>
        <p:nvPr/>
      </p:nvGrpSpPr>
      <p:grpSpPr>
        <a:xfrm>
          <a:off x="0" y="0"/>
          <a:ext cx="0" cy="0"/>
          <a:chOff x="0" y="0"/>
          <a:chExt cx="0" cy="0"/>
        </a:xfrm>
      </p:grpSpPr>
      <p:sp>
        <p:nvSpPr>
          <p:cNvPr id="354" name="Google Shape;354;p35"/>
          <p:cNvSpPr txBox="1"/>
          <p:nvPr>
            <p:ph idx="1" type="body"/>
          </p:nvPr>
        </p:nvSpPr>
        <p:spPr>
          <a:xfrm>
            <a:off x="311700" y="722075"/>
            <a:ext cx="4260300" cy="43803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a:solidFill>
                  <a:srgbClr val="FF0000"/>
                </a:solidFill>
                <a:latin typeface="Roboto Mono"/>
                <a:ea typeface="Roboto Mono"/>
                <a:cs typeface="Roboto Mono"/>
                <a:sym typeface="Roboto Mono"/>
              </a:rPr>
              <a:t>GET / HTTP/1.1\r\n</a:t>
            </a:r>
            <a:endParaRPr>
              <a:solidFill>
                <a:srgbClr val="FF0000"/>
              </a:solidFill>
              <a:latin typeface="Roboto Mono"/>
              <a:ea typeface="Roboto Mono"/>
              <a:cs typeface="Roboto Mono"/>
              <a:sym typeface="Roboto Mono"/>
            </a:endParaRPr>
          </a:p>
          <a:p>
            <a:pPr indent="0" lvl="0" marL="0" rtl="0" algn="l">
              <a:lnSpc>
                <a:spcPct val="100000"/>
              </a:lnSpc>
              <a:spcBef>
                <a:spcPts val="0"/>
              </a:spcBef>
              <a:spcAft>
                <a:spcPts val="0"/>
              </a:spcAft>
              <a:buClr>
                <a:schemeClr val="dk1"/>
              </a:buClr>
              <a:buSzPts val="1100"/>
              <a:buFont typeface="Arial"/>
              <a:buNone/>
            </a:pPr>
            <a:r>
              <a:rPr lang="en">
                <a:solidFill>
                  <a:srgbClr val="00FFFF"/>
                </a:solidFill>
                <a:latin typeface="Roboto Mono"/>
                <a:ea typeface="Roboto Mono"/>
                <a:cs typeface="Roboto Mono"/>
                <a:sym typeface="Roboto Mono"/>
              </a:rPr>
              <a:t>Content-Length: 0200\r\n</a:t>
            </a:r>
            <a:endParaRPr>
              <a:solidFill>
                <a:srgbClr val="00FFFF"/>
              </a:solidFill>
              <a:latin typeface="Roboto Mono"/>
              <a:ea typeface="Roboto Mono"/>
              <a:cs typeface="Roboto Mono"/>
              <a:sym typeface="Roboto Mono"/>
            </a:endParaRPr>
          </a:p>
          <a:p>
            <a:pPr indent="0" lvl="0" marL="0" rtl="0" algn="l">
              <a:lnSpc>
                <a:spcPct val="100000"/>
              </a:lnSpc>
              <a:spcBef>
                <a:spcPts val="0"/>
              </a:spcBef>
              <a:spcAft>
                <a:spcPts val="0"/>
              </a:spcAft>
              <a:buClr>
                <a:schemeClr val="dk1"/>
              </a:buClr>
              <a:buSzPts val="1100"/>
              <a:buFont typeface="Arial"/>
              <a:buNone/>
            </a:pPr>
            <a:r>
              <a:rPr lang="en">
                <a:solidFill>
                  <a:srgbClr val="00FFFF"/>
                </a:solidFill>
                <a:latin typeface="Roboto Mono"/>
                <a:ea typeface="Roboto Mono"/>
                <a:cs typeface="Roboto Mono"/>
                <a:sym typeface="Roboto Mono"/>
              </a:rPr>
              <a:t>\r\n</a:t>
            </a:r>
            <a:endParaRPr>
              <a:solidFill>
                <a:srgbClr val="00FFFF"/>
              </a:solidFill>
              <a:latin typeface="Roboto Mono"/>
              <a:ea typeface="Roboto Mono"/>
              <a:cs typeface="Roboto Mono"/>
              <a:sym typeface="Roboto Mono"/>
            </a:endParaRPr>
          </a:p>
          <a:p>
            <a:pPr indent="0" lvl="0" marL="0" rtl="0" algn="l">
              <a:lnSpc>
                <a:spcPct val="100000"/>
              </a:lnSpc>
              <a:spcBef>
                <a:spcPts val="0"/>
              </a:spcBef>
              <a:spcAft>
                <a:spcPts val="0"/>
              </a:spcAft>
              <a:buClr>
                <a:schemeClr val="dk1"/>
              </a:buClr>
              <a:buSzPts val="1100"/>
              <a:buFont typeface="Arial"/>
              <a:buNone/>
            </a:pPr>
            <a:r>
              <a:rPr lang="en">
                <a:solidFill>
                  <a:srgbClr val="FF00FF"/>
                </a:solidFill>
                <a:latin typeface="Roboto Mono"/>
                <a:ea typeface="Roboto Mono"/>
                <a:cs typeface="Roboto Mono"/>
                <a:sym typeface="Roboto Mono"/>
              </a:rPr>
              <a:t>AAAAAAAAAAAAAAAAAAAAAAAAAAAAAAAAAAAAAAAAAAAAAAAAAAAAAAAAAAAAAAAAAAAAAAAAAAAAAAAAAAAAAAAAAAAAAAAAAAAAAAAAAAAAAAAAAAAAAAAAAAAAAAAAGET /.ssh/id_rsa HTTP/1.1\r\nContent-Length: 56\r\n\r\nAAAAAAAAAAAAAAAAAAAAAAA</a:t>
            </a:r>
            <a:endParaRPr>
              <a:solidFill>
                <a:srgbClr val="FF00FF"/>
              </a:solidFill>
              <a:latin typeface="Roboto Mono"/>
              <a:ea typeface="Roboto Mono"/>
              <a:cs typeface="Roboto Mono"/>
              <a:sym typeface="Roboto Mono"/>
            </a:endParaRPr>
          </a:p>
          <a:p>
            <a:pPr indent="0" lvl="0" marL="0" rtl="0" algn="l">
              <a:lnSpc>
                <a:spcPct val="100000"/>
              </a:lnSpc>
              <a:spcBef>
                <a:spcPts val="0"/>
              </a:spcBef>
              <a:spcAft>
                <a:spcPts val="0"/>
              </a:spcAft>
              <a:buClr>
                <a:schemeClr val="dk1"/>
              </a:buClr>
              <a:buSzPts val="1100"/>
              <a:buFont typeface="Arial"/>
              <a:buNone/>
            </a:pPr>
            <a:r>
              <a:rPr lang="en">
                <a:solidFill>
                  <a:srgbClr val="FF0000"/>
                </a:solidFill>
                <a:latin typeface="Roboto Mono"/>
                <a:ea typeface="Roboto Mono"/>
                <a:cs typeface="Roboto Mono"/>
                <a:sym typeface="Roboto Mono"/>
              </a:rPr>
              <a:t>GET / HTTP/1.1\r\n</a:t>
            </a:r>
            <a:endParaRPr>
              <a:solidFill>
                <a:srgbClr val="FF0000"/>
              </a:solidFill>
              <a:latin typeface="Roboto Mono"/>
              <a:ea typeface="Roboto Mono"/>
              <a:cs typeface="Roboto Mono"/>
              <a:sym typeface="Roboto Mono"/>
            </a:endParaRPr>
          </a:p>
          <a:p>
            <a:pPr indent="0" lvl="0" marL="0" rtl="0" algn="l">
              <a:lnSpc>
                <a:spcPct val="100000"/>
              </a:lnSpc>
              <a:spcBef>
                <a:spcPts val="0"/>
              </a:spcBef>
              <a:spcAft>
                <a:spcPts val="0"/>
              </a:spcAft>
              <a:buClr>
                <a:schemeClr val="dk1"/>
              </a:buClr>
              <a:buSzPts val="1100"/>
              <a:buFont typeface="Arial"/>
              <a:buNone/>
            </a:pPr>
            <a:r>
              <a:rPr lang="en">
                <a:solidFill>
                  <a:srgbClr val="00FFFF"/>
                </a:solidFill>
                <a:latin typeface="Roboto Mono"/>
                <a:ea typeface="Roboto Mono"/>
                <a:cs typeface="Roboto Mono"/>
                <a:sym typeface="Roboto Mono"/>
              </a:rPr>
              <a:t>Host: haproxy\r\n</a:t>
            </a:r>
            <a:endParaRPr>
              <a:solidFill>
                <a:srgbClr val="00FFFF"/>
              </a:solidFill>
              <a:latin typeface="Roboto Mono"/>
              <a:ea typeface="Roboto Mono"/>
              <a:cs typeface="Roboto Mono"/>
              <a:sym typeface="Roboto Mono"/>
            </a:endParaRPr>
          </a:p>
          <a:p>
            <a:pPr indent="0" lvl="0" marL="0" rtl="0" algn="l">
              <a:lnSpc>
                <a:spcPct val="100000"/>
              </a:lnSpc>
              <a:spcBef>
                <a:spcPts val="0"/>
              </a:spcBef>
              <a:spcAft>
                <a:spcPts val="0"/>
              </a:spcAft>
              <a:buClr>
                <a:schemeClr val="dk1"/>
              </a:buClr>
              <a:buSzPts val="1100"/>
              <a:buFont typeface="Arial"/>
              <a:buNone/>
            </a:pPr>
            <a:r>
              <a:rPr lang="en">
                <a:solidFill>
                  <a:srgbClr val="00FFFF"/>
                </a:solidFill>
                <a:latin typeface="Roboto Mono"/>
                <a:ea typeface="Roboto Mono"/>
                <a:cs typeface="Roboto Mono"/>
                <a:sym typeface="Roboto Mono"/>
              </a:rPr>
              <a:t>\r\n</a:t>
            </a:r>
            <a:endParaRPr>
              <a:solidFill>
                <a:srgbClr val="00FFFF"/>
              </a:solidFill>
              <a:latin typeface="Roboto Mono"/>
              <a:ea typeface="Roboto Mono"/>
              <a:cs typeface="Roboto Mono"/>
              <a:sym typeface="Roboto Mono"/>
            </a:endParaRPr>
          </a:p>
          <a:p>
            <a:pPr indent="0" lvl="0" marL="0" rtl="0" algn="l">
              <a:spcBef>
                <a:spcPts val="0"/>
              </a:spcBef>
              <a:spcAft>
                <a:spcPts val="1200"/>
              </a:spcAft>
              <a:buNone/>
            </a:pPr>
            <a:r>
              <a:t/>
            </a:r>
            <a:endParaRPr>
              <a:solidFill>
                <a:srgbClr val="A64D79"/>
              </a:solidFill>
              <a:latin typeface="Roboto Mono"/>
              <a:ea typeface="Roboto Mono"/>
              <a:cs typeface="Roboto Mono"/>
              <a:sym typeface="Roboto Mono"/>
            </a:endParaRPr>
          </a:p>
        </p:txBody>
      </p:sp>
      <p:sp>
        <p:nvSpPr>
          <p:cNvPr id="355" name="Google Shape;355;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56" name="Google Shape;356;p35"/>
          <p:cNvSpPr txBox="1"/>
          <p:nvPr>
            <p:ph idx="1" type="body"/>
          </p:nvPr>
        </p:nvSpPr>
        <p:spPr>
          <a:xfrm>
            <a:off x="4811875" y="722075"/>
            <a:ext cx="4260300" cy="4380300"/>
          </a:xfrm>
          <a:prstGeom prst="rect">
            <a:avLst/>
          </a:prstGeom>
        </p:spPr>
        <p:txBody>
          <a:bodyPr anchorCtr="0" anchor="t" bIns="91425" lIns="91425" spcFirstLastPara="1" rIns="91425" wrap="square" tIns="91425">
            <a:normAutofit lnSpcReduction="10000"/>
          </a:bodyPr>
          <a:lstStyle/>
          <a:p>
            <a:pPr indent="0" lvl="0" marL="0" rtl="0" algn="l">
              <a:lnSpc>
                <a:spcPct val="100000"/>
              </a:lnSpc>
              <a:spcBef>
                <a:spcPts val="0"/>
              </a:spcBef>
              <a:spcAft>
                <a:spcPts val="0"/>
              </a:spcAft>
              <a:buClr>
                <a:schemeClr val="dk1"/>
              </a:buClr>
              <a:buSzPts val="1100"/>
              <a:buFont typeface="Arial"/>
              <a:buNone/>
            </a:pPr>
            <a:r>
              <a:rPr lang="en">
                <a:solidFill>
                  <a:srgbClr val="FF0000"/>
                </a:solidFill>
                <a:latin typeface="Roboto Mono"/>
                <a:ea typeface="Roboto Mono"/>
                <a:cs typeface="Roboto Mono"/>
                <a:sym typeface="Roboto Mono"/>
              </a:rPr>
              <a:t>GET / HTTP/1.1\r\n</a:t>
            </a:r>
            <a:endParaRPr>
              <a:solidFill>
                <a:srgbClr val="FF0000"/>
              </a:solidFill>
              <a:latin typeface="Roboto Mono"/>
              <a:ea typeface="Roboto Mono"/>
              <a:cs typeface="Roboto Mono"/>
              <a:sym typeface="Roboto Mono"/>
            </a:endParaRPr>
          </a:p>
          <a:p>
            <a:pPr indent="0" lvl="0" marL="0" rtl="0" algn="l">
              <a:lnSpc>
                <a:spcPct val="100000"/>
              </a:lnSpc>
              <a:spcBef>
                <a:spcPts val="0"/>
              </a:spcBef>
              <a:spcAft>
                <a:spcPts val="0"/>
              </a:spcAft>
              <a:buClr>
                <a:schemeClr val="dk1"/>
              </a:buClr>
              <a:buSzPts val="1100"/>
              <a:buFont typeface="Arial"/>
              <a:buNone/>
            </a:pPr>
            <a:r>
              <a:rPr lang="en">
                <a:solidFill>
                  <a:srgbClr val="00FFFF"/>
                </a:solidFill>
                <a:latin typeface="Roboto Mono"/>
                <a:ea typeface="Roboto Mono"/>
                <a:cs typeface="Roboto Mono"/>
                <a:sym typeface="Roboto Mono"/>
              </a:rPr>
              <a:t>Content-Length: 0200\r\n</a:t>
            </a:r>
            <a:endParaRPr>
              <a:solidFill>
                <a:srgbClr val="00FFFF"/>
              </a:solidFill>
              <a:latin typeface="Roboto Mono"/>
              <a:ea typeface="Roboto Mono"/>
              <a:cs typeface="Roboto Mono"/>
              <a:sym typeface="Roboto Mono"/>
            </a:endParaRPr>
          </a:p>
          <a:p>
            <a:pPr indent="0" lvl="0" marL="0" rtl="0" algn="l">
              <a:lnSpc>
                <a:spcPct val="100000"/>
              </a:lnSpc>
              <a:spcBef>
                <a:spcPts val="0"/>
              </a:spcBef>
              <a:spcAft>
                <a:spcPts val="0"/>
              </a:spcAft>
              <a:buClr>
                <a:schemeClr val="dk1"/>
              </a:buClr>
              <a:buSzPts val="1100"/>
              <a:buFont typeface="Arial"/>
              <a:buNone/>
            </a:pPr>
            <a:r>
              <a:rPr lang="en">
                <a:solidFill>
                  <a:srgbClr val="00FFFF"/>
                </a:solidFill>
                <a:latin typeface="Roboto Mono"/>
                <a:ea typeface="Roboto Mono"/>
                <a:cs typeface="Roboto Mono"/>
                <a:sym typeface="Roboto Mono"/>
              </a:rPr>
              <a:t>\r\n</a:t>
            </a:r>
            <a:endParaRPr>
              <a:solidFill>
                <a:srgbClr val="00FFFF"/>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a:solidFill>
                  <a:srgbClr val="FF00FF"/>
                </a:solidFill>
                <a:latin typeface="Roboto Mono"/>
                <a:ea typeface="Roboto Mono"/>
                <a:cs typeface="Roboto Mono"/>
                <a:sym typeface="Roboto Mono"/>
              </a:rPr>
              <a:t>AAAAAAAAAAAAAAAAAAAAAAAAAAAAAAAAAAAAAAAAAAAAAAAAAAAAAAAAAAAAAAAAAAAAAAAAAAAAAAAAAAAAAAAAAAAAAAAAAAAAAAAAAAAAAAAAAAAAAAAAAAAAAAAA</a:t>
            </a:r>
            <a:endParaRPr>
              <a:solidFill>
                <a:srgbClr val="FF00FF"/>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a:solidFill>
                  <a:srgbClr val="FF0000"/>
                </a:solidFill>
                <a:latin typeface="Roboto Mono"/>
                <a:ea typeface="Roboto Mono"/>
                <a:cs typeface="Roboto Mono"/>
                <a:sym typeface="Roboto Mono"/>
              </a:rPr>
              <a:t>GET /.ssh/id_rsa HTTP/1.1\r\n</a:t>
            </a:r>
            <a:endParaRPr>
              <a:solidFill>
                <a:srgbClr val="FF000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a:solidFill>
                  <a:srgbClr val="00FFFF"/>
                </a:solidFill>
                <a:latin typeface="Roboto Mono"/>
                <a:ea typeface="Roboto Mono"/>
                <a:cs typeface="Roboto Mono"/>
                <a:sym typeface="Roboto Mono"/>
              </a:rPr>
              <a:t>Content-Length: 56\r\n</a:t>
            </a:r>
            <a:endParaRPr>
              <a:solidFill>
                <a:srgbClr val="00FFFF"/>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a:solidFill>
                  <a:srgbClr val="00FFFF"/>
                </a:solidFill>
                <a:latin typeface="Roboto Mono"/>
                <a:ea typeface="Roboto Mono"/>
                <a:cs typeface="Roboto Mono"/>
                <a:sym typeface="Roboto Mono"/>
              </a:rPr>
              <a:t>\r\n</a:t>
            </a:r>
            <a:endParaRPr>
              <a:solidFill>
                <a:srgbClr val="00FFFF"/>
              </a:solidFill>
              <a:latin typeface="Roboto Mono"/>
              <a:ea typeface="Roboto Mono"/>
              <a:cs typeface="Roboto Mono"/>
              <a:sym typeface="Roboto Mono"/>
            </a:endParaRPr>
          </a:p>
          <a:p>
            <a:pPr indent="0" lvl="0" marL="0" rtl="0" algn="l">
              <a:lnSpc>
                <a:spcPct val="100000"/>
              </a:lnSpc>
              <a:spcBef>
                <a:spcPts val="0"/>
              </a:spcBef>
              <a:spcAft>
                <a:spcPts val="0"/>
              </a:spcAft>
              <a:buClr>
                <a:schemeClr val="dk1"/>
              </a:buClr>
              <a:buSzPts val="1100"/>
              <a:buFont typeface="Arial"/>
              <a:buNone/>
            </a:pPr>
            <a:r>
              <a:rPr lang="en">
                <a:solidFill>
                  <a:srgbClr val="FF00FF"/>
                </a:solidFill>
                <a:latin typeface="Roboto Mono"/>
                <a:ea typeface="Roboto Mono"/>
                <a:cs typeface="Roboto Mono"/>
                <a:sym typeface="Roboto Mono"/>
              </a:rPr>
              <a:t>AAAAAAAAAAAAAAAAAAAAAAAGET / HTTP/1.1\r\nHost: haproxy\r\n</a:t>
            </a:r>
            <a:endParaRPr>
              <a:solidFill>
                <a:srgbClr val="FF00FF"/>
              </a:solidFill>
              <a:latin typeface="Roboto Mono"/>
              <a:ea typeface="Roboto Mono"/>
              <a:cs typeface="Roboto Mono"/>
              <a:sym typeface="Roboto Mono"/>
            </a:endParaRPr>
          </a:p>
          <a:p>
            <a:pPr indent="0" lvl="0" marL="0" rtl="0" algn="l">
              <a:lnSpc>
                <a:spcPct val="100000"/>
              </a:lnSpc>
              <a:spcBef>
                <a:spcPts val="0"/>
              </a:spcBef>
              <a:spcAft>
                <a:spcPts val="0"/>
              </a:spcAft>
              <a:buClr>
                <a:schemeClr val="dk1"/>
              </a:buClr>
              <a:buSzPts val="1100"/>
              <a:buFont typeface="Arial"/>
              <a:buNone/>
            </a:pPr>
            <a:r>
              <a:rPr lang="en">
                <a:solidFill>
                  <a:srgbClr val="FF00FF"/>
                </a:solidFill>
                <a:latin typeface="Roboto Mono"/>
                <a:ea typeface="Roboto Mono"/>
                <a:cs typeface="Roboto Mono"/>
                <a:sym typeface="Roboto Mono"/>
              </a:rPr>
              <a:t>\r\n</a:t>
            </a:r>
            <a:endParaRPr>
              <a:solidFill>
                <a:srgbClr val="FF00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t/>
            </a:r>
            <a:endParaRPr>
              <a:solidFill>
                <a:srgbClr val="A64D79"/>
              </a:solidFill>
              <a:latin typeface="Roboto Mono"/>
              <a:ea typeface="Roboto Mono"/>
              <a:cs typeface="Roboto Mono"/>
              <a:sym typeface="Roboto Mono"/>
            </a:endParaRPr>
          </a:p>
          <a:p>
            <a:pPr indent="0" lvl="0" marL="0" rtl="0" algn="l">
              <a:spcBef>
                <a:spcPts val="1200"/>
              </a:spcBef>
              <a:spcAft>
                <a:spcPts val="1200"/>
              </a:spcAft>
              <a:buNone/>
            </a:pPr>
            <a:r>
              <a:t/>
            </a:r>
            <a:endParaRPr>
              <a:solidFill>
                <a:srgbClr val="A64D79"/>
              </a:solidFill>
              <a:latin typeface="Roboto Mono"/>
              <a:ea typeface="Roboto Mono"/>
              <a:cs typeface="Roboto Mono"/>
              <a:sym typeface="Roboto Mono"/>
            </a:endParaRPr>
          </a:p>
        </p:txBody>
      </p:sp>
      <p:sp>
        <p:nvSpPr>
          <p:cNvPr id="357" name="Google Shape;357;p35"/>
          <p:cNvSpPr txBox="1"/>
          <p:nvPr/>
        </p:nvSpPr>
        <p:spPr>
          <a:xfrm>
            <a:off x="311700" y="4663225"/>
            <a:ext cx="3617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(200 byte message body)</a:t>
            </a:r>
            <a:endParaRPr sz="1800">
              <a:solidFill>
                <a:schemeClr val="lt1"/>
              </a:solidFill>
            </a:endParaRPr>
          </a:p>
        </p:txBody>
      </p:sp>
      <p:sp>
        <p:nvSpPr>
          <p:cNvPr id="358" name="Google Shape;358;p35"/>
          <p:cNvSpPr txBox="1"/>
          <p:nvPr/>
        </p:nvSpPr>
        <p:spPr>
          <a:xfrm>
            <a:off x="4884475" y="207100"/>
            <a:ext cx="3617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lt1"/>
                </a:solidFill>
              </a:rPr>
              <a:t>LiteSpeed’s Interpretation</a:t>
            </a:r>
            <a:endParaRPr b="1" sz="1800">
              <a:solidFill>
                <a:schemeClr val="lt1"/>
              </a:solidFill>
            </a:endParaRPr>
          </a:p>
        </p:txBody>
      </p:sp>
      <p:sp>
        <p:nvSpPr>
          <p:cNvPr id="359" name="Google Shape;359;p35"/>
          <p:cNvSpPr txBox="1"/>
          <p:nvPr/>
        </p:nvSpPr>
        <p:spPr>
          <a:xfrm>
            <a:off x="311700" y="170100"/>
            <a:ext cx="3617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lt1"/>
                </a:solidFill>
              </a:rPr>
              <a:t>HAProxy’s Interpretation</a:t>
            </a:r>
            <a:endParaRPr b="1" sz="1800">
              <a:solidFill>
                <a:schemeClr val="lt1"/>
              </a:solidFill>
            </a:endParaRPr>
          </a:p>
        </p:txBody>
      </p:sp>
      <p:sp>
        <p:nvSpPr>
          <p:cNvPr id="360" name="Google Shape;360;p35"/>
          <p:cNvSpPr txBox="1"/>
          <p:nvPr/>
        </p:nvSpPr>
        <p:spPr>
          <a:xfrm>
            <a:off x="4811875" y="4663225"/>
            <a:ext cx="3617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(0o200=128 byte message body)</a:t>
            </a:r>
            <a:endParaRPr sz="1800">
              <a:solidFill>
                <a:schemeClr val="lt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3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366" name="Google Shape;366;p36"/>
          <p:cNvPicPr preferRelativeResize="0"/>
          <p:nvPr/>
        </p:nvPicPr>
        <p:blipFill rotWithShape="1">
          <a:blip r:embed="rId3">
            <a:alphaModFix/>
          </a:blip>
          <a:srcRect b="42003" l="0" r="0" t="15808"/>
          <a:stretch/>
        </p:blipFill>
        <p:spPr>
          <a:xfrm>
            <a:off x="0" y="-1"/>
            <a:ext cx="9144000" cy="5143501"/>
          </a:xfrm>
          <a:prstGeom prst="rect">
            <a:avLst/>
          </a:prstGeom>
          <a:noFill/>
          <a:ln>
            <a:noFill/>
          </a:ln>
        </p:spPr>
      </p:pic>
      <p:sp>
        <p:nvSpPr>
          <p:cNvPr id="367" name="Google Shape;367;p36"/>
          <p:cNvSpPr/>
          <p:nvPr/>
        </p:nvSpPr>
        <p:spPr>
          <a:xfrm>
            <a:off x="2831775" y="266025"/>
            <a:ext cx="4204800" cy="2102400"/>
          </a:xfrm>
          <a:prstGeom prst="wedgeEllipseCallout">
            <a:avLst>
              <a:gd fmla="val -20833" name="adj1"/>
              <a:gd fmla="val 62500" name="adj2"/>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rPr>
              <a:t>These are just obvious mistakes! It’s not that hard to parse HTTP; just get the </a:t>
            </a:r>
            <a:r>
              <a:rPr lang="en" sz="1800">
                <a:solidFill>
                  <a:schemeClr val="lt1"/>
                </a:solidFill>
                <a:latin typeface="Roboto Mono"/>
                <a:ea typeface="Roboto Mono"/>
                <a:cs typeface="Roboto Mono"/>
                <a:sym typeface="Roboto Mono"/>
              </a:rPr>
              <a:t>Content-Length</a:t>
            </a:r>
            <a:r>
              <a:rPr lang="en" sz="1800">
                <a:solidFill>
                  <a:schemeClr val="lt1"/>
                </a:solidFill>
              </a:rPr>
              <a:t> header right, dummies.</a:t>
            </a:r>
            <a:endParaRPr sz="1800">
              <a:solidFill>
                <a:schemeClr val="lt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71" name="Shape 371"/>
        <p:cNvGrpSpPr/>
        <p:nvPr/>
      </p:nvGrpSpPr>
      <p:grpSpPr>
        <a:xfrm>
          <a:off x="0" y="0"/>
          <a:ext cx="0" cy="0"/>
          <a:chOff x="0" y="0"/>
          <a:chExt cx="0" cy="0"/>
        </a:xfrm>
      </p:grpSpPr>
      <p:sp>
        <p:nvSpPr>
          <p:cNvPr id="372" name="Google Shape;372;p37"/>
          <p:cNvSpPr txBox="1"/>
          <p:nvPr>
            <p:ph type="title"/>
          </p:nvPr>
        </p:nvSpPr>
        <p:spPr>
          <a:xfrm>
            <a:off x="311700" y="3622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rPr>
              <a:t>Message Bodies</a:t>
            </a:r>
            <a:endParaRPr>
              <a:solidFill>
                <a:schemeClr val="lt1"/>
              </a:solidFill>
            </a:endParaRPr>
          </a:p>
        </p:txBody>
      </p:sp>
      <p:sp>
        <p:nvSpPr>
          <p:cNvPr id="373" name="Google Shape;373;p3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374" name="Google Shape;374;p37"/>
          <p:cNvPicPr preferRelativeResize="0"/>
          <p:nvPr/>
        </p:nvPicPr>
        <p:blipFill>
          <a:blip r:embed="rId3">
            <a:alphaModFix/>
          </a:blip>
          <a:stretch>
            <a:fillRect/>
          </a:stretch>
        </p:blipFill>
        <p:spPr>
          <a:xfrm>
            <a:off x="1161988" y="1066675"/>
            <a:ext cx="3301874" cy="317850"/>
          </a:xfrm>
          <a:prstGeom prst="rect">
            <a:avLst/>
          </a:prstGeom>
          <a:noFill/>
          <a:ln>
            <a:noFill/>
          </a:ln>
        </p:spPr>
      </p:pic>
      <p:pic>
        <p:nvPicPr>
          <p:cNvPr id="375" name="Google Shape;375;p37"/>
          <p:cNvPicPr preferRelativeResize="0"/>
          <p:nvPr/>
        </p:nvPicPr>
        <p:blipFill>
          <a:blip r:embed="rId4">
            <a:alphaModFix/>
          </a:blip>
          <a:stretch>
            <a:fillRect/>
          </a:stretch>
        </p:blipFill>
        <p:spPr>
          <a:xfrm>
            <a:off x="1161988" y="1543188"/>
            <a:ext cx="3301874" cy="317853"/>
          </a:xfrm>
          <a:prstGeom prst="rect">
            <a:avLst/>
          </a:prstGeom>
          <a:noFill/>
          <a:ln>
            <a:noFill/>
          </a:ln>
        </p:spPr>
      </p:pic>
      <p:pic>
        <p:nvPicPr>
          <p:cNvPr id="376" name="Google Shape;376;p37"/>
          <p:cNvPicPr preferRelativeResize="0"/>
          <p:nvPr/>
        </p:nvPicPr>
        <p:blipFill>
          <a:blip r:embed="rId5">
            <a:alphaModFix/>
          </a:blip>
          <a:stretch>
            <a:fillRect/>
          </a:stretch>
        </p:blipFill>
        <p:spPr>
          <a:xfrm>
            <a:off x="1161988" y="2019736"/>
            <a:ext cx="3301874" cy="531339"/>
          </a:xfrm>
          <a:prstGeom prst="rect">
            <a:avLst/>
          </a:prstGeom>
          <a:noFill/>
          <a:ln>
            <a:noFill/>
          </a:ln>
        </p:spPr>
      </p:pic>
      <p:pic>
        <p:nvPicPr>
          <p:cNvPr id="377" name="Google Shape;377;p37"/>
          <p:cNvPicPr preferRelativeResize="0"/>
          <p:nvPr/>
        </p:nvPicPr>
        <p:blipFill>
          <a:blip r:embed="rId6">
            <a:alphaModFix/>
          </a:blip>
          <a:stretch>
            <a:fillRect/>
          </a:stretch>
        </p:blipFill>
        <p:spPr>
          <a:xfrm>
            <a:off x="1161988" y="2709751"/>
            <a:ext cx="3301874" cy="1029464"/>
          </a:xfrm>
          <a:prstGeom prst="rect">
            <a:avLst/>
          </a:prstGeom>
          <a:noFill/>
          <a:ln>
            <a:noFill/>
          </a:ln>
        </p:spPr>
      </p:pic>
      <p:pic>
        <p:nvPicPr>
          <p:cNvPr id="378" name="Google Shape;378;p37"/>
          <p:cNvPicPr preferRelativeResize="0"/>
          <p:nvPr/>
        </p:nvPicPr>
        <p:blipFill>
          <a:blip r:embed="rId7">
            <a:alphaModFix/>
          </a:blip>
          <a:stretch>
            <a:fillRect/>
          </a:stretch>
        </p:blipFill>
        <p:spPr>
          <a:xfrm>
            <a:off x="1161988" y="3897900"/>
            <a:ext cx="3301874" cy="1062673"/>
          </a:xfrm>
          <a:prstGeom prst="rect">
            <a:avLst/>
          </a:prstGeom>
          <a:noFill/>
          <a:ln>
            <a:noFill/>
          </a:ln>
        </p:spPr>
      </p:pic>
      <p:pic>
        <p:nvPicPr>
          <p:cNvPr id="379" name="Google Shape;379;p37"/>
          <p:cNvPicPr preferRelativeResize="0"/>
          <p:nvPr/>
        </p:nvPicPr>
        <p:blipFill>
          <a:blip r:embed="rId8">
            <a:alphaModFix/>
          </a:blip>
          <a:stretch>
            <a:fillRect/>
          </a:stretch>
        </p:blipFill>
        <p:spPr>
          <a:xfrm>
            <a:off x="4643989" y="1066674"/>
            <a:ext cx="3301874" cy="422222"/>
          </a:xfrm>
          <a:prstGeom prst="rect">
            <a:avLst/>
          </a:prstGeom>
          <a:noFill/>
          <a:ln>
            <a:noFill/>
          </a:ln>
        </p:spPr>
      </p:pic>
      <p:pic>
        <p:nvPicPr>
          <p:cNvPr id="380" name="Google Shape;380;p37"/>
          <p:cNvPicPr preferRelativeResize="0"/>
          <p:nvPr/>
        </p:nvPicPr>
        <p:blipFill>
          <a:blip r:embed="rId9">
            <a:alphaModFix/>
          </a:blip>
          <a:stretch>
            <a:fillRect/>
          </a:stretch>
        </p:blipFill>
        <p:spPr>
          <a:xfrm>
            <a:off x="4625925" y="1599938"/>
            <a:ext cx="3338025" cy="211025"/>
          </a:xfrm>
          <a:prstGeom prst="rect">
            <a:avLst/>
          </a:prstGeom>
          <a:noFill/>
          <a:ln>
            <a:noFill/>
          </a:ln>
        </p:spPr>
      </p:pic>
      <p:pic>
        <p:nvPicPr>
          <p:cNvPr id="381" name="Google Shape;381;p37"/>
          <p:cNvPicPr preferRelativeResize="0"/>
          <p:nvPr/>
        </p:nvPicPr>
        <p:blipFill>
          <a:blip r:embed="rId10">
            <a:alphaModFix/>
          </a:blip>
          <a:stretch>
            <a:fillRect/>
          </a:stretch>
        </p:blipFill>
        <p:spPr>
          <a:xfrm>
            <a:off x="4625938" y="1922000"/>
            <a:ext cx="3337986" cy="211025"/>
          </a:xfrm>
          <a:prstGeom prst="rect">
            <a:avLst/>
          </a:prstGeom>
          <a:noFill/>
          <a:ln>
            <a:noFill/>
          </a:ln>
        </p:spPr>
      </p:pic>
      <p:pic>
        <p:nvPicPr>
          <p:cNvPr id="382" name="Google Shape;382;p37"/>
          <p:cNvPicPr preferRelativeResize="0"/>
          <p:nvPr/>
        </p:nvPicPr>
        <p:blipFill>
          <a:blip r:embed="rId11">
            <a:alphaModFix/>
          </a:blip>
          <a:stretch>
            <a:fillRect/>
          </a:stretch>
        </p:blipFill>
        <p:spPr>
          <a:xfrm>
            <a:off x="4643972" y="2244075"/>
            <a:ext cx="3118261" cy="26918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86" name="Shape 386"/>
        <p:cNvGrpSpPr/>
        <p:nvPr/>
      </p:nvGrpSpPr>
      <p:grpSpPr>
        <a:xfrm>
          <a:off x="0" y="0"/>
          <a:ext cx="0" cy="0"/>
          <a:chOff x="0" y="0"/>
          <a:chExt cx="0" cy="0"/>
        </a:xfrm>
      </p:grpSpPr>
      <p:sp>
        <p:nvSpPr>
          <p:cNvPr id="387" name="Google Shape;387;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88" name="Google Shape;388;p38"/>
          <p:cNvSpPr txBox="1"/>
          <p:nvPr/>
        </p:nvSpPr>
        <p:spPr>
          <a:xfrm>
            <a:off x="828750" y="324050"/>
            <a:ext cx="7486500" cy="40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0000"/>
                </a:solidFill>
                <a:latin typeface="Roboto Mono"/>
                <a:ea typeface="Roboto Mono"/>
                <a:cs typeface="Roboto Mono"/>
                <a:sym typeface="Roboto Mono"/>
              </a:rPr>
              <a:t>POST / HTTP/1.1\r\n</a:t>
            </a:r>
            <a:br>
              <a:rPr lang="en" sz="3000">
                <a:solidFill>
                  <a:srgbClr val="FF0000"/>
                </a:solidFill>
                <a:latin typeface="Roboto Mono"/>
                <a:ea typeface="Roboto Mono"/>
                <a:cs typeface="Roboto Mono"/>
                <a:sym typeface="Roboto Mono"/>
              </a:rPr>
            </a:br>
            <a:r>
              <a:rPr lang="en" sz="3000">
                <a:solidFill>
                  <a:srgbClr val="00FFFF"/>
                </a:solidFill>
                <a:latin typeface="Roboto Mono"/>
                <a:ea typeface="Roboto Mono"/>
                <a:cs typeface="Roboto Mono"/>
                <a:sym typeface="Roboto Mono"/>
              </a:rPr>
              <a:t>Transfer-Encoding: chunked\r\n</a:t>
            </a:r>
            <a:br>
              <a:rPr lang="en" sz="3000">
                <a:solidFill>
                  <a:srgbClr val="00FFFF"/>
                </a:solidFill>
                <a:latin typeface="Roboto Mono"/>
                <a:ea typeface="Roboto Mono"/>
                <a:cs typeface="Roboto Mono"/>
                <a:sym typeface="Roboto Mono"/>
              </a:rPr>
            </a:br>
            <a:r>
              <a:rPr lang="en" sz="3000">
                <a:solidFill>
                  <a:srgbClr val="00FFFF"/>
                </a:solidFill>
                <a:latin typeface="Roboto Mono"/>
                <a:ea typeface="Roboto Mono"/>
                <a:cs typeface="Roboto Mono"/>
                <a:sym typeface="Roboto Mono"/>
              </a:rPr>
              <a:t>\r\n</a:t>
            </a:r>
            <a:endParaRPr sz="30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3000">
                <a:solidFill>
                  <a:srgbClr val="FFFF00"/>
                </a:solidFill>
                <a:latin typeface="Roboto Mono"/>
                <a:ea typeface="Roboto Mono"/>
                <a:cs typeface="Roboto Mono"/>
                <a:sym typeface="Roboto Mono"/>
              </a:rPr>
              <a:t>a\r\n</a:t>
            </a:r>
            <a:br>
              <a:rPr lang="en" sz="3000">
                <a:solidFill>
                  <a:srgbClr val="4A86E8"/>
                </a:solidFill>
                <a:latin typeface="Roboto Mono"/>
                <a:ea typeface="Roboto Mono"/>
                <a:cs typeface="Roboto Mono"/>
                <a:sym typeface="Roboto Mono"/>
              </a:rPr>
            </a:br>
            <a:r>
              <a:rPr lang="en" sz="3000">
                <a:solidFill>
                  <a:srgbClr val="FF00FF"/>
                </a:solidFill>
                <a:latin typeface="Roboto Mono"/>
                <a:ea typeface="Roboto Mono"/>
                <a:cs typeface="Roboto Mono"/>
                <a:sym typeface="Roboto Mono"/>
              </a:rPr>
              <a:t>0123456789\r\n</a:t>
            </a:r>
            <a:endParaRPr sz="3000">
              <a:solidFill>
                <a:srgbClr val="FF00FF"/>
              </a:solidFill>
              <a:latin typeface="Roboto Mono"/>
              <a:ea typeface="Roboto Mono"/>
              <a:cs typeface="Roboto Mono"/>
              <a:sym typeface="Roboto Mono"/>
            </a:endParaRPr>
          </a:p>
          <a:p>
            <a:pPr indent="0" lvl="0" marL="0" rtl="0" algn="l">
              <a:spcBef>
                <a:spcPts val="0"/>
              </a:spcBef>
              <a:spcAft>
                <a:spcPts val="0"/>
              </a:spcAft>
              <a:buNone/>
            </a:pPr>
            <a:r>
              <a:rPr lang="en" sz="3000">
                <a:solidFill>
                  <a:srgbClr val="FFFF00"/>
                </a:solidFill>
                <a:latin typeface="Roboto Mono"/>
                <a:ea typeface="Roboto Mono"/>
                <a:cs typeface="Roboto Mono"/>
                <a:sym typeface="Roboto Mono"/>
              </a:rPr>
              <a:t>1a\r\n</a:t>
            </a:r>
            <a:br>
              <a:rPr lang="en" sz="3000">
                <a:solidFill>
                  <a:srgbClr val="4A86E8"/>
                </a:solidFill>
                <a:latin typeface="Roboto Mono"/>
                <a:ea typeface="Roboto Mono"/>
                <a:cs typeface="Roboto Mono"/>
                <a:sym typeface="Roboto Mono"/>
              </a:rPr>
            </a:br>
            <a:r>
              <a:rPr lang="en" sz="3000">
                <a:solidFill>
                  <a:srgbClr val="FF00FF"/>
                </a:solidFill>
                <a:latin typeface="Roboto Mono"/>
                <a:ea typeface="Roboto Mono"/>
                <a:cs typeface="Roboto Mono"/>
                <a:sym typeface="Roboto Mono"/>
              </a:rPr>
              <a:t>abcdefghijklmnopqrstuvwxyz\r\n</a:t>
            </a:r>
            <a:endParaRPr sz="3000">
              <a:solidFill>
                <a:srgbClr val="FF00FF"/>
              </a:solidFill>
              <a:latin typeface="Roboto Mono"/>
              <a:ea typeface="Roboto Mono"/>
              <a:cs typeface="Roboto Mono"/>
              <a:sym typeface="Roboto Mono"/>
            </a:endParaRPr>
          </a:p>
          <a:p>
            <a:pPr indent="0" lvl="0" marL="0" rtl="0" algn="l">
              <a:spcBef>
                <a:spcPts val="0"/>
              </a:spcBef>
              <a:spcAft>
                <a:spcPts val="0"/>
              </a:spcAft>
              <a:buNone/>
            </a:pPr>
            <a:r>
              <a:rPr lang="en" sz="3000">
                <a:solidFill>
                  <a:srgbClr val="FFFF00"/>
                </a:solidFill>
                <a:latin typeface="Roboto Mono"/>
                <a:ea typeface="Roboto Mono"/>
                <a:cs typeface="Roboto Mono"/>
                <a:sym typeface="Roboto Mono"/>
              </a:rPr>
              <a:t>0\r\n</a:t>
            </a:r>
            <a:br>
              <a:rPr lang="en" sz="3500">
                <a:solidFill>
                  <a:srgbClr val="4A86E8"/>
                </a:solidFill>
                <a:latin typeface="Roboto Mono"/>
                <a:ea typeface="Roboto Mono"/>
                <a:cs typeface="Roboto Mono"/>
                <a:sym typeface="Roboto Mono"/>
              </a:rPr>
            </a:br>
            <a:r>
              <a:rPr lang="en" sz="3000">
                <a:solidFill>
                  <a:srgbClr val="FF00FF"/>
                </a:solidFill>
                <a:latin typeface="Roboto Mono"/>
                <a:ea typeface="Roboto Mono"/>
                <a:cs typeface="Roboto Mono"/>
                <a:sym typeface="Roboto Mono"/>
              </a:rPr>
              <a:t>\r\n</a:t>
            </a:r>
            <a:endParaRPr sz="3000">
              <a:solidFill>
                <a:srgbClr val="FF00FF"/>
              </a:solidFill>
              <a:latin typeface="Roboto Mono"/>
              <a:ea typeface="Roboto Mono"/>
              <a:cs typeface="Roboto Mono"/>
              <a:sym typeface="Roboto Mon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392" name="Shape 392"/>
        <p:cNvGrpSpPr/>
        <p:nvPr/>
      </p:nvGrpSpPr>
      <p:grpSpPr>
        <a:xfrm>
          <a:off x="0" y="0"/>
          <a:ext cx="0" cy="0"/>
          <a:chOff x="0" y="0"/>
          <a:chExt cx="0" cy="0"/>
        </a:xfrm>
      </p:grpSpPr>
      <p:sp>
        <p:nvSpPr>
          <p:cNvPr id="393" name="Google Shape;393;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394" name="Google Shape;394;p39"/>
          <p:cNvSpPr txBox="1"/>
          <p:nvPr/>
        </p:nvSpPr>
        <p:spPr>
          <a:xfrm>
            <a:off x="828750" y="324050"/>
            <a:ext cx="7486500" cy="40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FF0000"/>
                </a:solidFill>
                <a:latin typeface="Roboto Mono"/>
                <a:ea typeface="Roboto Mono"/>
                <a:cs typeface="Roboto Mono"/>
                <a:sym typeface="Roboto Mono"/>
              </a:rPr>
              <a:t>POST / HTTP/1.1\r\n</a:t>
            </a:r>
            <a:br>
              <a:rPr lang="en" sz="3000">
                <a:solidFill>
                  <a:srgbClr val="FF0000"/>
                </a:solidFill>
                <a:latin typeface="Roboto Mono"/>
                <a:ea typeface="Roboto Mono"/>
                <a:cs typeface="Roboto Mono"/>
                <a:sym typeface="Roboto Mono"/>
              </a:rPr>
            </a:br>
            <a:r>
              <a:rPr lang="en" sz="3000">
                <a:solidFill>
                  <a:srgbClr val="00FFFF"/>
                </a:solidFill>
                <a:latin typeface="Roboto Mono"/>
                <a:ea typeface="Roboto Mono"/>
                <a:cs typeface="Roboto Mono"/>
                <a:sym typeface="Roboto Mono"/>
              </a:rPr>
              <a:t>Transfer-Encoding: chunked\r\n</a:t>
            </a:r>
            <a:br>
              <a:rPr lang="en" sz="3000">
                <a:solidFill>
                  <a:srgbClr val="00FFFF"/>
                </a:solidFill>
                <a:latin typeface="Roboto Mono"/>
                <a:ea typeface="Roboto Mono"/>
                <a:cs typeface="Roboto Mono"/>
                <a:sym typeface="Roboto Mono"/>
              </a:rPr>
            </a:br>
            <a:r>
              <a:rPr lang="en" sz="3000">
                <a:solidFill>
                  <a:srgbClr val="00FFFF"/>
                </a:solidFill>
                <a:latin typeface="Roboto Mono"/>
                <a:ea typeface="Roboto Mono"/>
                <a:cs typeface="Roboto Mono"/>
                <a:sym typeface="Roboto Mono"/>
              </a:rPr>
              <a:t>\r\n</a:t>
            </a:r>
            <a:endParaRPr sz="30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3000">
                <a:solidFill>
                  <a:srgbClr val="FFFF00"/>
                </a:solidFill>
                <a:latin typeface="Roboto Mono"/>
                <a:ea typeface="Roboto Mono"/>
                <a:cs typeface="Roboto Mono"/>
                <a:sym typeface="Roboto Mono"/>
              </a:rPr>
              <a:t>a    ;dale="buggly"\r\n</a:t>
            </a:r>
            <a:br>
              <a:rPr lang="en" sz="3000">
                <a:solidFill>
                  <a:srgbClr val="4A86E8"/>
                </a:solidFill>
                <a:latin typeface="Roboto Mono"/>
                <a:ea typeface="Roboto Mono"/>
                <a:cs typeface="Roboto Mono"/>
                <a:sym typeface="Roboto Mono"/>
              </a:rPr>
            </a:br>
            <a:r>
              <a:rPr lang="en" sz="3000">
                <a:solidFill>
                  <a:srgbClr val="FF00FF"/>
                </a:solidFill>
                <a:latin typeface="Roboto Mono"/>
                <a:ea typeface="Roboto Mono"/>
                <a:cs typeface="Roboto Mono"/>
                <a:sym typeface="Roboto Mono"/>
              </a:rPr>
              <a:t>0123456789\r\n</a:t>
            </a:r>
            <a:endParaRPr sz="3000">
              <a:solidFill>
                <a:srgbClr val="FF00FF"/>
              </a:solidFill>
              <a:latin typeface="Roboto Mono"/>
              <a:ea typeface="Roboto Mono"/>
              <a:cs typeface="Roboto Mono"/>
              <a:sym typeface="Roboto Mono"/>
            </a:endParaRPr>
          </a:p>
          <a:p>
            <a:pPr indent="0" lvl="0" marL="0" rtl="0" algn="l">
              <a:spcBef>
                <a:spcPts val="0"/>
              </a:spcBef>
              <a:spcAft>
                <a:spcPts val="0"/>
              </a:spcAft>
              <a:buNone/>
            </a:pPr>
            <a:r>
              <a:rPr lang="en" sz="3000">
                <a:solidFill>
                  <a:srgbClr val="FFFF00"/>
                </a:solidFill>
                <a:latin typeface="Roboto Mono"/>
                <a:ea typeface="Roboto Mono"/>
                <a:cs typeface="Roboto Mono"/>
                <a:sym typeface="Roboto Mono"/>
              </a:rPr>
              <a:t>1a;dave=snuggly\r\n</a:t>
            </a:r>
            <a:br>
              <a:rPr lang="en" sz="3000">
                <a:solidFill>
                  <a:srgbClr val="4A86E8"/>
                </a:solidFill>
                <a:latin typeface="Roboto Mono"/>
                <a:ea typeface="Roboto Mono"/>
                <a:cs typeface="Roboto Mono"/>
                <a:sym typeface="Roboto Mono"/>
              </a:rPr>
            </a:br>
            <a:r>
              <a:rPr lang="en" sz="3000">
                <a:solidFill>
                  <a:srgbClr val="FF00FF"/>
                </a:solidFill>
                <a:latin typeface="Roboto Mono"/>
                <a:ea typeface="Roboto Mono"/>
                <a:cs typeface="Roboto Mono"/>
                <a:sym typeface="Roboto Mono"/>
              </a:rPr>
              <a:t>abcdefghijklmnopqrstuvwxyz\r\n</a:t>
            </a:r>
            <a:endParaRPr sz="3000">
              <a:solidFill>
                <a:srgbClr val="FF00FF"/>
              </a:solidFill>
              <a:latin typeface="Roboto Mono"/>
              <a:ea typeface="Roboto Mono"/>
              <a:cs typeface="Roboto Mono"/>
              <a:sym typeface="Roboto Mono"/>
            </a:endParaRPr>
          </a:p>
          <a:p>
            <a:pPr indent="0" lvl="0" marL="0" rtl="0" algn="l">
              <a:spcBef>
                <a:spcPts val="0"/>
              </a:spcBef>
              <a:spcAft>
                <a:spcPts val="0"/>
              </a:spcAft>
              <a:buNone/>
            </a:pPr>
            <a:r>
              <a:rPr lang="en" sz="3000">
                <a:solidFill>
                  <a:srgbClr val="FFFF00"/>
                </a:solidFill>
                <a:latin typeface="Roboto Mono"/>
                <a:ea typeface="Roboto Mono"/>
                <a:cs typeface="Roboto Mono"/>
                <a:sym typeface="Roboto Mono"/>
              </a:rPr>
              <a:t>0\r\n</a:t>
            </a:r>
            <a:br>
              <a:rPr lang="en" sz="3500">
                <a:solidFill>
                  <a:srgbClr val="4A86E8"/>
                </a:solidFill>
                <a:latin typeface="Roboto Mono"/>
                <a:ea typeface="Roboto Mono"/>
                <a:cs typeface="Roboto Mono"/>
                <a:sym typeface="Roboto Mono"/>
              </a:rPr>
            </a:br>
            <a:r>
              <a:rPr lang="en" sz="3000">
                <a:solidFill>
                  <a:srgbClr val="FF00FF"/>
                </a:solidFill>
                <a:latin typeface="Roboto Mono"/>
                <a:ea typeface="Roboto Mono"/>
                <a:cs typeface="Roboto Mono"/>
                <a:sym typeface="Roboto Mono"/>
              </a:rPr>
              <a:t>\r\n</a:t>
            </a:r>
            <a:endParaRPr sz="3000">
              <a:solidFill>
                <a:srgbClr val="FF00FF"/>
              </a:solidFill>
              <a:latin typeface="Roboto Mono"/>
              <a:ea typeface="Roboto Mono"/>
              <a:cs typeface="Roboto Mono"/>
              <a:sym typeface="Roboto Mono"/>
            </a:endParaRPr>
          </a:p>
        </p:txBody>
      </p:sp>
      <p:cxnSp>
        <p:nvCxnSpPr>
          <p:cNvPr id="395" name="Google Shape;395;p39"/>
          <p:cNvCxnSpPr>
            <a:stCxn id="396" idx="1"/>
          </p:cNvCxnSpPr>
          <p:nvPr/>
        </p:nvCxnSpPr>
        <p:spPr>
          <a:xfrm flipH="1">
            <a:off x="1785750" y="1603000"/>
            <a:ext cx="786000" cy="300000"/>
          </a:xfrm>
          <a:prstGeom prst="straightConnector1">
            <a:avLst/>
          </a:prstGeom>
          <a:noFill/>
          <a:ln cap="flat" cmpd="sng" w="9525">
            <a:solidFill>
              <a:schemeClr val="lt1"/>
            </a:solidFill>
            <a:prstDash val="solid"/>
            <a:round/>
            <a:headEnd len="med" w="med" type="none"/>
            <a:tailEnd len="med" w="med" type="triangle"/>
          </a:ln>
        </p:spPr>
      </p:cxnSp>
      <p:sp>
        <p:nvSpPr>
          <p:cNvPr id="396" name="Google Shape;396;p39"/>
          <p:cNvSpPr txBox="1"/>
          <p:nvPr/>
        </p:nvSpPr>
        <p:spPr>
          <a:xfrm>
            <a:off x="2571750" y="1447900"/>
            <a:ext cx="5334300" cy="3102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BWS (“bad whitespace”) (SHOULD accept, MUST NOT produce)</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0" name="Shape 400"/>
        <p:cNvGrpSpPr/>
        <p:nvPr/>
      </p:nvGrpSpPr>
      <p:grpSpPr>
        <a:xfrm>
          <a:off x="0" y="0"/>
          <a:ext cx="0" cy="0"/>
          <a:chOff x="0" y="0"/>
          <a:chExt cx="0" cy="0"/>
        </a:xfrm>
      </p:grpSpPr>
      <p:sp>
        <p:nvSpPr>
          <p:cNvPr id="401" name="Google Shape;401;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02" name="Google Shape;402;p40"/>
          <p:cNvSpPr txBox="1"/>
          <p:nvPr/>
        </p:nvSpPr>
        <p:spPr>
          <a:xfrm>
            <a:off x="448950" y="441300"/>
            <a:ext cx="54192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From RFC 9112:</a:t>
            </a:r>
            <a:endParaRPr sz="1800">
              <a:solidFill>
                <a:schemeClr val="lt1"/>
              </a:solidFill>
            </a:endParaRPr>
          </a:p>
          <a:p>
            <a:pPr indent="0" lvl="0" marL="0" rtl="0" algn="l">
              <a:spcBef>
                <a:spcPts val="0"/>
              </a:spcBef>
              <a:spcAft>
                <a:spcPts val="0"/>
              </a:spcAft>
              <a:buNone/>
            </a:pPr>
            <a:r>
              <a:rPr lang="en" sz="1800">
                <a:solidFill>
                  <a:schemeClr val="lt1"/>
                </a:solidFill>
                <a:latin typeface="Roboto Mono"/>
                <a:ea typeface="Roboto Mono"/>
                <a:cs typeface="Roboto Mono"/>
                <a:sym typeface="Roboto Mono"/>
              </a:rPr>
              <a:t>BWS = &lt;BWS,see [HTTP], Section 5.6.3&gt;</a:t>
            </a:r>
            <a:endParaRPr sz="1800">
              <a:solidFill>
                <a:schemeClr val="lt1"/>
              </a:solidFill>
              <a:latin typeface="Roboto Mono"/>
              <a:ea typeface="Roboto Mono"/>
              <a:cs typeface="Roboto Mono"/>
              <a:sym typeface="Roboto Mono"/>
            </a:endParaRPr>
          </a:p>
        </p:txBody>
      </p:sp>
      <p:sp>
        <p:nvSpPr>
          <p:cNvPr id="403" name="Google Shape;403;p40"/>
          <p:cNvSpPr txBox="1"/>
          <p:nvPr/>
        </p:nvSpPr>
        <p:spPr>
          <a:xfrm>
            <a:off x="448950" y="1324550"/>
            <a:ext cx="54192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From RFC 9110:</a:t>
            </a:r>
            <a:endParaRPr sz="1800">
              <a:solidFill>
                <a:schemeClr val="lt1"/>
              </a:solidFill>
            </a:endParaRPr>
          </a:p>
          <a:p>
            <a:pPr indent="0" lvl="0" marL="0" rtl="0" algn="l">
              <a:spcBef>
                <a:spcPts val="0"/>
              </a:spcBef>
              <a:spcAft>
                <a:spcPts val="0"/>
              </a:spcAft>
              <a:buNone/>
            </a:pPr>
            <a:r>
              <a:rPr lang="en" sz="1800">
                <a:solidFill>
                  <a:schemeClr val="lt1"/>
                </a:solidFill>
                <a:latin typeface="Roboto Mono"/>
                <a:ea typeface="Roboto Mono"/>
                <a:cs typeface="Roboto Mono"/>
                <a:sym typeface="Roboto Mono"/>
              </a:rPr>
              <a:t>BWS = OWS</a:t>
            </a:r>
            <a:endParaRPr sz="1800">
              <a:solidFill>
                <a:schemeClr val="lt1"/>
              </a:solidFill>
              <a:latin typeface="Roboto Mono"/>
              <a:ea typeface="Roboto Mono"/>
              <a:cs typeface="Roboto Mono"/>
              <a:sym typeface="Roboto Mono"/>
            </a:endParaRPr>
          </a:p>
          <a:p>
            <a:pPr indent="0" lvl="0" marL="0" rtl="0" algn="l">
              <a:spcBef>
                <a:spcPts val="0"/>
              </a:spcBef>
              <a:spcAft>
                <a:spcPts val="0"/>
              </a:spcAft>
              <a:buNone/>
            </a:pPr>
            <a:r>
              <a:rPr lang="en" sz="1800">
                <a:solidFill>
                  <a:schemeClr val="lt1"/>
                </a:solidFill>
                <a:latin typeface="Roboto Mono"/>
                <a:ea typeface="Roboto Mono"/>
                <a:cs typeface="Roboto Mono"/>
                <a:sym typeface="Roboto Mono"/>
              </a:rPr>
              <a:t>OWS = *( SP / HTAB )</a:t>
            </a:r>
            <a:endParaRPr sz="1800">
              <a:solidFill>
                <a:schemeClr val="lt1"/>
              </a:solidFill>
              <a:latin typeface="Roboto Mono"/>
              <a:ea typeface="Roboto Mono"/>
              <a:cs typeface="Roboto Mono"/>
              <a:sym typeface="Roboto Mono"/>
            </a:endParaRPr>
          </a:p>
        </p:txBody>
      </p:sp>
      <p:sp>
        <p:nvSpPr>
          <p:cNvPr id="404" name="Google Shape;404;p40"/>
          <p:cNvSpPr txBox="1"/>
          <p:nvPr/>
        </p:nvSpPr>
        <p:spPr>
          <a:xfrm>
            <a:off x="448950" y="2538025"/>
            <a:ext cx="8246100" cy="3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From RFC 9112 (Section 3):</a:t>
            </a:r>
            <a:br>
              <a:rPr lang="en" sz="1800">
                <a:solidFill>
                  <a:schemeClr val="lt1"/>
                </a:solidFill>
              </a:rPr>
            </a:br>
            <a:r>
              <a:rPr lang="en" sz="1800">
                <a:solidFill>
                  <a:schemeClr val="lt1"/>
                </a:solidFill>
                <a:latin typeface="Roboto Mono"/>
                <a:ea typeface="Roboto Mono"/>
                <a:cs typeface="Roboto Mono"/>
                <a:sym typeface="Roboto Mono"/>
              </a:rPr>
              <a:t>... recipients MAY instead parse on whitespace-delimited word boundaries and, aside from the CRLF terminator, treat any form of whitespace as the SP separator while ignoring preceding or trailing whitespace; such whitespace includes one or more of the following octets: SP, HTAB, VT (%x0B), FF (%x0C), or bare CR.</a:t>
            </a:r>
            <a:r>
              <a:rPr lang="en" sz="1800">
                <a:solidFill>
                  <a:schemeClr val="lt1"/>
                </a:solidFill>
              </a:rPr>
              <a:t>*</a:t>
            </a:r>
            <a:endParaRPr sz="1800">
              <a:solidFill>
                <a:schemeClr val="lt1"/>
              </a:solidFill>
            </a:endParaRPr>
          </a:p>
        </p:txBody>
      </p:sp>
      <p:sp>
        <p:nvSpPr>
          <p:cNvPr id="405" name="Google Shape;405;p40"/>
          <p:cNvSpPr txBox="1"/>
          <p:nvPr/>
        </p:nvSpPr>
        <p:spPr>
          <a:xfrm>
            <a:off x="106650" y="4867700"/>
            <a:ext cx="8725500" cy="28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2"/>
                </a:solidFill>
              </a:rPr>
              <a:t>*This is actually referring to a particular grammar rule, but it makes a good example</a:t>
            </a:r>
            <a:endParaRPr sz="1000">
              <a:solidFill>
                <a:schemeClr val="lt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4">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09" name="Shape 409"/>
        <p:cNvGrpSpPr/>
        <p:nvPr/>
      </p:nvGrpSpPr>
      <p:grpSpPr>
        <a:xfrm>
          <a:off x="0" y="0"/>
          <a:ext cx="0" cy="0"/>
          <a:chOff x="0" y="0"/>
          <a:chExt cx="0" cy="0"/>
        </a:xfrm>
      </p:grpSpPr>
      <p:sp>
        <p:nvSpPr>
          <p:cNvPr id="410" name="Google Shape;410;p41"/>
          <p:cNvSpPr txBox="1"/>
          <p:nvPr/>
        </p:nvSpPr>
        <p:spPr>
          <a:xfrm>
            <a:off x="374900" y="395975"/>
            <a:ext cx="8457300" cy="2123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lt1"/>
                </a:solidFill>
              </a:rPr>
              <a:t>Also from RFC 9112 (Section 2.2):</a:t>
            </a:r>
            <a:br>
              <a:rPr lang="en" sz="1800">
                <a:solidFill>
                  <a:schemeClr val="lt1"/>
                </a:solidFill>
              </a:rPr>
            </a:br>
            <a:br>
              <a:rPr lang="en" sz="1800">
                <a:solidFill>
                  <a:schemeClr val="lt1"/>
                </a:solidFill>
              </a:rPr>
            </a:br>
            <a:r>
              <a:rPr lang="en" sz="1800">
                <a:solidFill>
                  <a:schemeClr val="lt1"/>
                </a:solidFill>
                <a:latin typeface="Roboto Mono"/>
                <a:ea typeface="Roboto Mono"/>
                <a:cs typeface="Roboto Mono"/>
                <a:sym typeface="Roboto Mono"/>
              </a:rPr>
              <a:t>Although the line terminator for the start-line and fields is the sequence CRLF, a recipient </a:t>
            </a:r>
            <a:r>
              <a:rPr b="1" lang="en" sz="1800">
                <a:solidFill>
                  <a:schemeClr val="lt1"/>
                </a:solidFill>
                <a:latin typeface="Roboto Mono"/>
                <a:ea typeface="Roboto Mono"/>
                <a:cs typeface="Roboto Mono"/>
                <a:sym typeface="Roboto Mono"/>
              </a:rPr>
              <a:t>MAY</a:t>
            </a:r>
            <a:r>
              <a:rPr lang="en" sz="1800">
                <a:solidFill>
                  <a:schemeClr val="lt1"/>
                </a:solidFill>
                <a:latin typeface="Roboto Mono"/>
                <a:ea typeface="Roboto Mono"/>
                <a:cs typeface="Roboto Mono"/>
                <a:sym typeface="Roboto Mono"/>
              </a:rPr>
              <a:t> recognize a single LF as a line terminator and ignore any preceding CR. A sender </a:t>
            </a:r>
            <a:r>
              <a:rPr b="1" lang="en" sz="1800">
                <a:solidFill>
                  <a:schemeClr val="lt1"/>
                </a:solidFill>
                <a:latin typeface="Roboto Mono"/>
                <a:ea typeface="Roboto Mono"/>
                <a:cs typeface="Roboto Mono"/>
                <a:sym typeface="Roboto Mono"/>
              </a:rPr>
              <a:t>MUST NOT</a:t>
            </a:r>
            <a:r>
              <a:rPr lang="en" sz="1800">
                <a:solidFill>
                  <a:schemeClr val="lt1"/>
                </a:solidFill>
                <a:latin typeface="Roboto Mono"/>
                <a:ea typeface="Roboto Mono"/>
                <a:cs typeface="Roboto Mono"/>
                <a:sym typeface="Roboto Mono"/>
              </a:rPr>
              <a:t> generate a bare CR (a CR character not immediately followed by LF) within </a:t>
            </a:r>
            <a:r>
              <a:rPr b="1" lang="en" sz="1800">
                <a:solidFill>
                  <a:schemeClr val="lt1"/>
                </a:solidFill>
                <a:latin typeface="Roboto Mono"/>
                <a:ea typeface="Roboto Mono"/>
                <a:cs typeface="Roboto Mono"/>
                <a:sym typeface="Roboto Mono"/>
              </a:rPr>
              <a:t>any protocol elements</a:t>
            </a:r>
            <a:r>
              <a:rPr lang="en" sz="1800">
                <a:solidFill>
                  <a:schemeClr val="lt1"/>
                </a:solidFill>
                <a:latin typeface="Roboto Mono"/>
                <a:ea typeface="Roboto Mono"/>
                <a:cs typeface="Roboto Mono"/>
                <a:sym typeface="Roboto Mono"/>
              </a:rPr>
              <a:t> other than the content.</a:t>
            </a:r>
            <a:endParaRPr sz="1800">
              <a:solidFill>
                <a:schemeClr val="lt1"/>
              </a:solidFill>
              <a:latin typeface="Roboto Mono"/>
              <a:ea typeface="Roboto Mono"/>
              <a:cs typeface="Roboto Mono"/>
              <a:sym typeface="Roboto Mono"/>
            </a:endParaRPr>
          </a:p>
          <a:p>
            <a:pPr indent="0" lvl="0" marL="0" rtl="0" algn="l">
              <a:lnSpc>
                <a:spcPct val="115000"/>
              </a:lnSpc>
              <a:spcBef>
                <a:spcPts val="1200"/>
              </a:spcBef>
              <a:spcAft>
                <a:spcPts val="1200"/>
              </a:spcAft>
              <a:buClr>
                <a:schemeClr val="dk1"/>
              </a:buClr>
              <a:buSzPts val="1100"/>
              <a:buFont typeface="Arial"/>
              <a:buNone/>
            </a:pPr>
            <a:r>
              <a:rPr lang="en" sz="1800">
                <a:solidFill>
                  <a:schemeClr val="lt1"/>
                </a:solidFill>
                <a:latin typeface="Roboto Mono"/>
                <a:ea typeface="Roboto Mono"/>
                <a:cs typeface="Roboto Mono"/>
                <a:sym typeface="Roboto Mono"/>
              </a:rPr>
              <a:t>A recipient of such a bare CR </a:t>
            </a:r>
            <a:r>
              <a:rPr b="1" lang="en" sz="1800">
                <a:solidFill>
                  <a:schemeClr val="lt1"/>
                </a:solidFill>
                <a:latin typeface="Roboto Mono"/>
                <a:ea typeface="Roboto Mono"/>
                <a:cs typeface="Roboto Mono"/>
                <a:sym typeface="Roboto Mono"/>
              </a:rPr>
              <a:t>MUST</a:t>
            </a:r>
            <a:r>
              <a:rPr lang="en" sz="1800">
                <a:solidFill>
                  <a:schemeClr val="lt1"/>
                </a:solidFill>
                <a:latin typeface="Roboto Mono"/>
                <a:ea typeface="Roboto Mono"/>
                <a:cs typeface="Roboto Mono"/>
                <a:sym typeface="Roboto Mono"/>
              </a:rPr>
              <a:t> consider that element to be invalid or replace each bare CR with SP before processing the element or forwarding the message.</a:t>
            </a:r>
            <a:endParaRPr sz="1800">
              <a:solidFill>
                <a:schemeClr val="lt1"/>
              </a:solidFill>
              <a:latin typeface="Roboto Mono"/>
              <a:ea typeface="Roboto Mono"/>
              <a:cs typeface="Roboto Mono"/>
              <a:sym typeface="Roboto Mono"/>
            </a:endParaRPr>
          </a:p>
        </p:txBody>
      </p:sp>
      <p:sp>
        <p:nvSpPr>
          <p:cNvPr id="411" name="Google Shape;411;p4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7" name="Shape 67"/>
        <p:cNvGrpSpPr/>
        <p:nvPr/>
      </p:nvGrpSpPr>
      <p:grpSpPr>
        <a:xfrm>
          <a:off x="0" y="0"/>
          <a:ext cx="0" cy="0"/>
          <a:chOff x="0" y="0"/>
          <a:chExt cx="0" cy="0"/>
        </a:xfrm>
      </p:grpSpPr>
      <p:cxnSp>
        <p:nvCxnSpPr>
          <p:cNvPr id="68" name="Google Shape;68;p15"/>
          <p:cNvCxnSpPr/>
          <p:nvPr/>
        </p:nvCxnSpPr>
        <p:spPr>
          <a:xfrm flipH="1" rot="10800000">
            <a:off x="1297510" y="3205960"/>
            <a:ext cx="5400" cy="1200900"/>
          </a:xfrm>
          <a:prstGeom prst="straightConnector1">
            <a:avLst/>
          </a:prstGeom>
          <a:noFill/>
          <a:ln cap="flat" cmpd="sng" w="9525">
            <a:solidFill>
              <a:schemeClr val="lt1"/>
            </a:solidFill>
            <a:prstDash val="solid"/>
            <a:round/>
            <a:headEnd len="med" w="med" type="none"/>
            <a:tailEnd len="med" w="med" type="none"/>
          </a:ln>
        </p:spPr>
      </p:cxnSp>
      <p:sp>
        <p:nvSpPr>
          <p:cNvPr id="69" name="Google Shape;69;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cxnSp>
        <p:nvCxnSpPr>
          <p:cNvPr id="70" name="Google Shape;70;p15"/>
          <p:cNvCxnSpPr/>
          <p:nvPr/>
        </p:nvCxnSpPr>
        <p:spPr>
          <a:xfrm rot="10800000">
            <a:off x="810750" y="4363950"/>
            <a:ext cx="7522500" cy="0"/>
          </a:xfrm>
          <a:prstGeom prst="straightConnector1">
            <a:avLst/>
          </a:prstGeom>
          <a:noFill/>
          <a:ln cap="flat" cmpd="sng" w="28575">
            <a:solidFill>
              <a:schemeClr val="lt1"/>
            </a:solidFill>
            <a:prstDash val="solid"/>
            <a:round/>
            <a:headEnd len="med" w="med" type="none"/>
            <a:tailEnd len="med" w="med" type="none"/>
          </a:ln>
        </p:spPr>
      </p:cxnSp>
      <p:sp>
        <p:nvSpPr>
          <p:cNvPr id="71" name="Google Shape;71;p15"/>
          <p:cNvSpPr/>
          <p:nvPr/>
        </p:nvSpPr>
        <p:spPr>
          <a:xfrm>
            <a:off x="1257300" y="432105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 name="Google Shape;72;p15"/>
          <p:cNvSpPr txBox="1"/>
          <p:nvPr/>
        </p:nvSpPr>
        <p:spPr>
          <a:xfrm>
            <a:off x="546450" y="4486275"/>
            <a:ext cx="1507500" cy="3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March 10, 2023</a:t>
            </a:r>
            <a:endParaRPr>
              <a:solidFill>
                <a:schemeClr val="lt1"/>
              </a:solidFill>
            </a:endParaRPr>
          </a:p>
        </p:txBody>
      </p:sp>
      <p:sp>
        <p:nvSpPr>
          <p:cNvPr id="73" name="Google Shape;73;p15"/>
          <p:cNvSpPr/>
          <p:nvPr/>
        </p:nvSpPr>
        <p:spPr>
          <a:xfrm>
            <a:off x="385775" y="1957400"/>
            <a:ext cx="1843200" cy="1248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Received funding from DARPA to explore parser differentials in HTTP implementations </a:t>
            </a:r>
            <a:endParaRPr/>
          </a:p>
        </p:txBody>
      </p:sp>
      <p:cxnSp>
        <p:nvCxnSpPr>
          <p:cNvPr id="74" name="Google Shape;74;p15"/>
          <p:cNvCxnSpPr>
            <a:endCxn id="75" idx="2"/>
          </p:cNvCxnSpPr>
          <p:nvPr/>
        </p:nvCxnSpPr>
        <p:spPr>
          <a:xfrm flipH="1" rot="10800000">
            <a:off x="2897700" y="1820100"/>
            <a:ext cx="2700" cy="2586900"/>
          </a:xfrm>
          <a:prstGeom prst="straightConnector1">
            <a:avLst/>
          </a:prstGeom>
          <a:noFill/>
          <a:ln cap="flat" cmpd="sng" w="9525">
            <a:solidFill>
              <a:schemeClr val="lt1"/>
            </a:solidFill>
            <a:prstDash val="solid"/>
            <a:round/>
            <a:headEnd len="med" w="med" type="none"/>
            <a:tailEnd len="med" w="med" type="none"/>
          </a:ln>
        </p:spPr>
      </p:cxnSp>
      <p:sp>
        <p:nvSpPr>
          <p:cNvPr id="76" name="Google Shape;76;p15"/>
          <p:cNvSpPr/>
          <p:nvPr/>
        </p:nvSpPr>
        <p:spPr>
          <a:xfrm>
            <a:off x="2857500" y="432105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 name="Google Shape;75;p15"/>
          <p:cNvSpPr/>
          <p:nvPr/>
        </p:nvSpPr>
        <p:spPr>
          <a:xfrm>
            <a:off x="1978800" y="1143000"/>
            <a:ext cx="1843200" cy="677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First vulnerability reported</a:t>
            </a:r>
            <a:endParaRPr/>
          </a:p>
        </p:txBody>
      </p:sp>
      <p:sp>
        <p:nvSpPr>
          <p:cNvPr id="77" name="Google Shape;77;p15"/>
          <p:cNvSpPr txBox="1"/>
          <p:nvPr/>
        </p:nvSpPr>
        <p:spPr>
          <a:xfrm>
            <a:off x="2234700" y="4486275"/>
            <a:ext cx="1328700" cy="32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April 27, 2023</a:t>
            </a:r>
            <a:endParaRPr>
              <a:solidFill>
                <a:schemeClr val="lt1"/>
              </a:solidFill>
            </a:endParaRPr>
          </a:p>
        </p:txBody>
      </p:sp>
      <p:sp>
        <p:nvSpPr>
          <p:cNvPr id="78" name="Google Shape;78;p15"/>
          <p:cNvSpPr/>
          <p:nvPr/>
        </p:nvSpPr>
        <p:spPr>
          <a:xfrm>
            <a:off x="5154975" y="432165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79" name="Google Shape;79;p15"/>
          <p:cNvCxnSpPr/>
          <p:nvPr/>
        </p:nvCxnSpPr>
        <p:spPr>
          <a:xfrm flipH="1" rot="10800000">
            <a:off x="5199272" y="3137985"/>
            <a:ext cx="5400" cy="1200900"/>
          </a:xfrm>
          <a:prstGeom prst="straightConnector1">
            <a:avLst/>
          </a:prstGeom>
          <a:noFill/>
          <a:ln cap="flat" cmpd="sng" w="9525">
            <a:solidFill>
              <a:schemeClr val="lt1"/>
            </a:solidFill>
            <a:prstDash val="solid"/>
            <a:round/>
            <a:headEnd len="med" w="med" type="none"/>
            <a:tailEnd len="med" w="med" type="none"/>
          </a:ln>
        </p:spPr>
      </p:cxnSp>
      <p:sp>
        <p:nvSpPr>
          <p:cNvPr id="80" name="Google Shape;80;p15"/>
          <p:cNvSpPr txBox="1"/>
          <p:nvPr/>
        </p:nvSpPr>
        <p:spPr>
          <a:xfrm>
            <a:off x="4537625" y="4549600"/>
            <a:ext cx="1328700" cy="32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Nov 15</a:t>
            </a:r>
            <a:r>
              <a:rPr lang="en">
                <a:solidFill>
                  <a:schemeClr val="lt1"/>
                </a:solidFill>
              </a:rPr>
              <a:t>, 2023</a:t>
            </a:r>
            <a:endParaRPr>
              <a:solidFill>
                <a:schemeClr val="lt1"/>
              </a:solidFill>
            </a:endParaRPr>
          </a:p>
        </p:txBody>
      </p:sp>
      <p:sp>
        <p:nvSpPr>
          <p:cNvPr id="81" name="Google Shape;81;p15"/>
          <p:cNvSpPr txBox="1"/>
          <p:nvPr/>
        </p:nvSpPr>
        <p:spPr>
          <a:xfrm>
            <a:off x="7189050" y="4540800"/>
            <a:ext cx="1328700" cy="32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lt1"/>
                </a:solidFill>
              </a:rPr>
              <a:t>Jan 13</a:t>
            </a:r>
            <a:r>
              <a:rPr lang="en">
                <a:solidFill>
                  <a:schemeClr val="lt1"/>
                </a:solidFill>
              </a:rPr>
              <a:t>, 2024</a:t>
            </a:r>
            <a:endParaRPr>
              <a:solidFill>
                <a:schemeClr val="lt1"/>
              </a:solidFill>
            </a:endParaRPr>
          </a:p>
        </p:txBody>
      </p:sp>
      <p:cxnSp>
        <p:nvCxnSpPr>
          <p:cNvPr id="82" name="Google Shape;82;p15"/>
          <p:cNvCxnSpPr>
            <a:endCxn id="83" idx="2"/>
          </p:cNvCxnSpPr>
          <p:nvPr/>
        </p:nvCxnSpPr>
        <p:spPr>
          <a:xfrm flipH="1" rot="10800000">
            <a:off x="7850700" y="1820100"/>
            <a:ext cx="2700" cy="2586900"/>
          </a:xfrm>
          <a:prstGeom prst="straightConnector1">
            <a:avLst/>
          </a:prstGeom>
          <a:noFill/>
          <a:ln cap="flat" cmpd="sng" w="9525">
            <a:solidFill>
              <a:schemeClr val="lt1"/>
            </a:solidFill>
            <a:prstDash val="solid"/>
            <a:round/>
            <a:headEnd len="med" w="med" type="none"/>
            <a:tailEnd len="med" w="med" type="none"/>
          </a:ln>
        </p:spPr>
      </p:cxnSp>
      <p:sp>
        <p:nvSpPr>
          <p:cNvPr id="84" name="Google Shape;84;p15"/>
          <p:cNvSpPr/>
          <p:nvPr/>
        </p:nvSpPr>
        <p:spPr>
          <a:xfrm>
            <a:off x="7810500" y="432105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 name="Google Shape;83;p15"/>
          <p:cNvSpPr/>
          <p:nvPr/>
        </p:nvSpPr>
        <p:spPr>
          <a:xfrm>
            <a:off x="6931800" y="571500"/>
            <a:ext cx="1843200" cy="1248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We are here to MOO!!!</a:t>
            </a:r>
            <a:endParaRPr/>
          </a:p>
        </p:txBody>
      </p:sp>
      <p:sp>
        <p:nvSpPr>
          <p:cNvPr id="85" name="Google Shape;85;p15"/>
          <p:cNvSpPr/>
          <p:nvPr/>
        </p:nvSpPr>
        <p:spPr>
          <a:xfrm>
            <a:off x="3398075" y="432105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86" name="Google Shape;86;p15"/>
          <p:cNvCxnSpPr/>
          <p:nvPr/>
        </p:nvCxnSpPr>
        <p:spPr>
          <a:xfrm flipH="1" rot="10800000">
            <a:off x="3431110" y="3137385"/>
            <a:ext cx="5400" cy="1200900"/>
          </a:xfrm>
          <a:prstGeom prst="straightConnector1">
            <a:avLst/>
          </a:prstGeom>
          <a:noFill/>
          <a:ln cap="flat" cmpd="sng" w="9525">
            <a:solidFill>
              <a:schemeClr val="lt1"/>
            </a:solidFill>
            <a:prstDash val="solid"/>
            <a:round/>
            <a:headEnd len="med" w="med" type="none"/>
            <a:tailEnd len="med" w="med" type="none"/>
          </a:ln>
        </p:spPr>
      </p:cxnSp>
      <p:sp>
        <p:nvSpPr>
          <p:cNvPr id="87" name="Google Shape;87;p15"/>
          <p:cNvSpPr/>
          <p:nvPr/>
        </p:nvSpPr>
        <p:spPr>
          <a:xfrm>
            <a:off x="2897700" y="2552700"/>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a:t>
            </a:r>
            <a:r>
              <a:rPr lang="en" sz="1300"/>
              <a:t>reported</a:t>
            </a:r>
            <a:endParaRPr sz="1300"/>
          </a:p>
        </p:txBody>
      </p:sp>
      <p:sp>
        <p:nvSpPr>
          <p:cNvPr id="88" name="Google Shape;88;p15"/>
          <p:cNvSpPr/>
          <p:nvPr/>
        </p:nvSpPr>
        <p:spPr>
          <a:xfrm>
            <a:off x="3472025" y="432105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89" name="Google Shape;89;p15"/>
          <p:cNvCxnSpPr/>
          <p:nvPr/>
        </p:nvCxnSpPr>
        <p:spPr>
          <a:xfrm flipH="1" rot="10800000">
            <a:off x="3505060" y="3137385"/>
            <a:ext cx="5400" cy="1200900"/>
          </a:xfrm>
          <a:prstGeom prst="straightConnector1">
            <a:avLst/>
          </a:prstGeom>
          <a:noFill/>
          <a:ln cap="flat" cmpd="sng" w="9525">
            <a:solidFill>
              <a:schemeClr val="lt1"/>
            </a:solidFill>
            <a:prstDash val="solid"/>
            <a:round/>
            <a:headEnd len="med" w="med" type="none"/>
            <a:tailEnd len="med" w="med" type="none"/>
          </a:ln>
        </p:spPr>
      </p:cxnSp>
      <p:sp>
        <p:nvSpPr>
          <p:cNvPr id="90" name="Google Shape;90;p15"/>
          <p:cNvSpPr/>
          <p:nvPr/>
        </p:nvSpPr>
        <p:spPr>
          <a:xfrm>
            <a:off x="2971650" y="2552700"/>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91" name="Google Shape;91;p15"/>
          <p:cNvSpPr/>
          <p:nvPr/>
        </p:nvSpPr>
        <p:spPr>
          <a:xfrm>
            <a:off x="3597200" y="432105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92" name="Google Shape;92;p15"/>
          <p:cNvCxnSpPr/>
          <p:nvPr/>
        </p:nvCxnSpPr>
        <p:spPr>
          <a:xfrm flipH="1" rot="10800000">
            <a:off x="3630235" y="3137385"/>
            <a:ext cx="5400" cy="1200900"/>
          </a:xfrm>
          <a:prstGeom prst="straightConnector1">
            <a:avLst/>
          </a:prstGeom>
          <a:noFill/>
          <a:ln cap="flat" cmpd="sng" w="9525">
            <a:solidFill>
              <a:schemeClr val="lt1"/>
            </a:solidFill>
            <a:prstDash val="solid"/>
            <a:round/>
            <a:headEnd len="med" w="med" type="none"/>
            <a:tailEnd len="med" w="med" type="none"/>
          </a:ln>
        </p:spPr>
      </p:cxnSp>
      <p:sp>
        <p:nvSpPr>
          <p:cNvPr id="93" name="Google Shape;93;p15"/>
          <p:cNvSpPr/>
          <p:nvPr/>
        </p:nvSpPr>
        <p:spPr>
          <a:xfrm>
            <a:off x="3096825" y="2552700"/>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94" name="Google Shape;94;p15"/>
          <p:cNvSpPr/>
          <p:nvPr/>
        </p:nvSpPr>
        <p:spPr>
          <a:xfrm>
            <a:off x="3738738" y="432105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95" name="Google Shape;95;p15"/>
          <p:cNvCxnSpPr/>
          <p:nvPr/>
        </p:nvCxnSpPr>
        <p:spPr>
          <a:xfrm flipH="1" rot="10800000">
            <a:off x="3771772" y="3137385"/>
            <a:ext cx="5400" cy="1200900"/>
          </a:xfrm>
          <a:prstGeom prst="straightConnector1">
            <a:avLst/>
          </a:prstGeom>
          <a:noFill/>
          <a:ln cap="flat" cmpd="sng" w="9525">
            <a:solidFill>
              <a:schemeClr val="lt1"/>
            </a:solidFill>
            <a:prstDash val="solid"/>
            <a:round/>
            <a:headEnd len="med" w="med" type="none"/>
            <a:tailEnd len="med" w="med" type="none"/>
          </a:ln>
        </p:spPr>
      </p:cxnSp>
      <p:sp>
        <p:nvSpPr>
          <p:cNvPr id="96" name="Google Shape;96;p15"/>
          <p:cNvSpPr/>
          <p:nvPr/>
        </p:nvSpPr>
        <p:spPr>
          <a:xfrm>
            <a:off x="3238363" y="2552700"/>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97" name="Google Shape;97;p15"/>
          <p:cNvSpPr/>
          <p:nvPr/>
        </p:nvSpPr>
        <p:spPr>
          <a:xfrm>
            <a:off x="3802050" y="434010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98" name="Google Shape;98;p15"/>
          <p:cNvCxnSpPr/>
          <p:nvPr/>
        </p:nvCxnSpPr>
        <p:spPr>
          <a:xfrm flipH="1" rot="10800000">
            <a:off x="3835085" y="3156435"/>
            <a:ext cx="5400" cy="1200900"/>
          </a:xfrm>
          <a:prstGeom prst="straightConnector1">
            <a:avLst/>
          </a:prstGeom>
          <a:noFill/>
          <a:ln cap="flat" cmpd="sng" w="9525">
            <a:solidFill>
              <a:schemeClr val="lt1"/>
            </a:solidFill>
            <a:prstDash val="solid"/>
            <a:round/>
            <a:headEnd len="med" w="med" type="none"/>
            <a:tailEnd len="med" w="med" type="none"/>
          </a:ln>
        </p:spPr>
      </p:cxnSp>
      <p:sp>
        <p:nvSpPr>
          <p:cNvPr id="99" name="Google Shape;99;p15"/>
          <p:cNvSpPr/>
          <p:nvPr/>
        </p:nvSpPr>
        <p:spPr>
          <a:xfrm>
            <a:off x="3301675" y="2571750"/>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00" name="Google Shape;100;p15"/>
          <p:cNvSpPr/>
          <p:nvPr/>
        </p:nvSpPr>
        <p:spPr>
          <a:xfrm>
            <a:off x="4082975" y="432105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01" name="Google Shape;101;p15"/>
          <p:cNvCxnSpPr/>
          <p:nvPr/>
        </p:nvCxnSpPr>
        <p:spPr>
          <a:xfrm flipH="1" rot="10800000">
            <a:off x="4116010" y="3137385"/>
            <a:ext cx="5400" cy="1200900"/>
          </a:xfrm>
          <a:prstGeom prst="straightConnector1">
            <a:avLst/>
          </a:prstGeom>
          <a:noFill/>
          <a:ln cap="flat" cmpd="sng" w="9525">
            <a:solidFill>
              <a:schemeClr val="lt1"/>
            </a:solidFill>
            <a:prstDash val="solid"/>
            <a:round/>
            <a:headEnd len="med" w="med" type="none"/>
            <a:tailEnd len="med" w="med" type="none"/>
          </a:ln>
        </p:spPr>
      </p:cxnSp>
      <p:sp>
        <p:nvSpPr>
          <p:cNvPr id="102" name="Google Shape;102;p15"/>
          <p:cNvSpPr/>
          <p:nvPr/>
        </p:nvSpPr>
        <p:spPr>
          <a:xfrm>
            <a:off x="3582600" y="2552700"/>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03" name="Google Shape;103;p15"/>
          <p:cNvSpPr/>
          <p:nvPr/>
        </p:nvSpPr>
        <p:spPr>
          <a:xfrm>
            <a:off x="4181675" y="434010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04" name="Google Shape;104;p15"/>
          <p:cNvCxnSpPr/>
          <p:nvPr/>
        </p:nvCxnSpPr>
        <p:spPr>
          <a:xfrm flipH="1" rot="10800000">
            <a:off x="4214710" y="3156435"/>
            <a:ext cx="5400" cy="1200900"/>
          </a:xfrm>
          <a:prstGeom prst="straightConnector1">
            <a:avLst/>
          </a:prstGeom>
          <a:noFill/>
          <a:ln cap="flat" cmpd="sng" w="9525">
            <a:solidFill>
              <a:schemeClr val="lt1"/>
            </a:solidFill>
            <a:prstDash val="solid"/>
            <a:round/>
            <a:headEnd len="med" w="med" type="none"/>
            <a:tailEnd len="med" w="med" type="none"/>
          </a:ln>
        </p:spPr>
      </p:cxnSp>
      <p:sp>
        <p:nvSpPr>
          <p:cNvPr id="105" name="Google Shape;105;p15"/>
          <p:cNvSpPr/>
          <p:nvPr/>
        </p:nvSpPr>
        <p:spPr>
          <a:xfrm>
            <a:off x="3681300" y="2571750"/>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06" name="Google Shape;106;p15"/>
          <p:cNvSpPr/>
          <p:nvPr/>
        </p:nvSpPr>
        <p:spPr>
          <a:xfrm>
            <a:off x="4329575" y="434010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07" name="Google Shape;107;p15"/>
          <p:cNvCxnSpPr/>
          <p:nvPr/>
        </p:nvCxnSpPr>
        <p:spPr>
          <a:xfrm flipH="1" rot="10800000">
            <a:off x="4362610" y="3156435"/>
            <a:ext cx="5400" cy="1200900"/>
          </a:xfrm>
          <a:prstGeom prst="straightConnector1">
            <a:avLst/>
          </a:prstGeom>
          <a:noFill/>
          <a:ln cap="flat" cmpd="sng" w="9525">
            <a:solidFill>
              <a:schemeClr val="lt1"/>
            </a:solidFill>
            <a:prstDash val="solid"/>
            <a:round/>
            <a:headEnd len="med" w="med" type="none"/>
            <a:tailEnd len="med" w="med" type="none"/>
          </a:ln>
        </p:spPr>
      </p:cxnSp>
      <p:sp>
        <p:nvSpPr>
          <p:cNvPr id="108" name="Google Shape;108;p15"/>
          <p:cNvSpPr/>
          <p:nvPr/>
        </p:nvSpPr>
        <p:spPr>
          <a:xfrm>
            <a:off x="3829200" y="2571750"/>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09" name="Google Shape;109;p15"/>
          <p:cNvSpPr/>
          <p:nvPr/>
        </p:nvSpPr>
        <p:spPr>
          <a:xfrm>
            <a:off x="3931475" y="432105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10" name="Google Shape;110;p15"/>
          <p:cNvCxnSpPr/>
          <p:nvPr/>
        </p:nvCxnSpPr>
        <p:spPr>
          <a:xfrm flipH="1" rot="10800000">
            <a:off x="3964510" y="3137385"/>
            <a:ext cx="5400" cy="1200900"/>
          </a:xfrm>
          <a:prstGeom prst="straightConnector1">
            <a:avLst/>
          </a:prstGeom>
          <a:noFill/>
          <a:ln cap="flat" cmpd="sng" w="9525">
            <a:solidFill>
              <a:schemeClr val="lt1"/>
            </a:solidFill>
            <a:prstDash val="solid"/>
            <a:round/>
            <a:headEnd len="med" w="med" type="none"/>
            <a:tailEnd len="med" w="med" type="none"/>
          </a:ln>
        </p:spPr>
      </p:cxnSp>
      <p:sp>
        <p:nvSpPr>
          <p:cNvPr id="111" name="Google Shape;111;p15"/>
          <p:cNvSpPr/>
          <p:nvPr/>
        </p:nvSpPr>
        <p:spPr>
          <a:xfrm>
            <a:off x="3431100" y="2552700"/>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12" name="Google Shape;112;p15"/>
          <p:cNvSpPr/>
          <p:nvPr/>
        </p:nvSpPr>
        <p:spPr>
          <a:xfrm>
            <a:off x="4390238" y="432105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13" name="Google Shape;113;p15"/>
          <p:cNvCxnSpPr/>
          <p:nvPr/>
        </p:nvCxnSpPr>
        <p:spPr>
          <a:xfrm flipH="1" rot="10800000">
            <a:off x="4423272" y="3137385"/>
            <a:ext cx="5400" cy="1200900"/>
          </a:xfrm>
          <a:prstGeom prst="straightConnector1">
            <a:avLst/>
          </a:prstGeom>
          <a:noFill/>
          <a:ln cap="flat" cmpd="sng" w="9525">
            <a:solidFill>
              <a:schemeClr val="lt1"/>
            </a:solidFill>
            <a:prstDash val="solid"/>
            <a:round/>
            <a:headEnd len="med" w="med" type="none"/>
            <a:tailEnd len="med" w="med" type="none"/>
          </a:ln>
        </p:spPr>
      </p:cxnSp>
      <p:sp>
        <p:nvSpPr>
          <p:cNvPr id="114" name="Google Shape;114;p15"/>
          <p:cNvSpPr/>
          <p:nvPr/>
        </p:nvSpPr>
        <p:spPr>
          <a:xfrm>
            <a:off x="3889863" y="2552700"/>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15" name="Google Shape;115;p15"/>
          <p:cNvSpPr/>
          <p:nvPr/>
        </p:nvSpPr>
        <p:spPr>
          <a:xfrm>
            <a:off x="3458663" y="427815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16" name="Google Shape;116;p15"/>
          <p:cNvCxnSpPr/>
          <p:nvPr/>
        </p:nvCxnSpPr>
        <p:spPr>
          <a:xfrm flipH="1" rot="10800000">
            <a:off x="3491697" y="3094485"/>
            <a:ext cx="5400" cy="1200900"/>
          </a:xfrm>
          <a:prstGeom prst="straightConnector1">
            <a:avLst/>
          </a:prstGeom>
          <a:noFill/>
          <a:ln cap="flat" cmpd="sng" w="9525">
            <a:solidFill>
              <a:schemeClr val="lt1"/>
            </a:solidFill>
            <a:prstDash val="solid"/>
            <a:round/>
            <a:headEnd len="med" w="med" type="none"/>
            <a:tailEnd len="med" w="med" type="none"/>
          </a:ln>
        </p:spPr>
      </p:cxnSp>
      <p:sp>
        <p:nvSpPr>
          <p:cNvPr id="117" name="Google Shape;117;p15"/>
          <p:cNvSpPr/>
          <p:nvPr/>
        </p:nvSpPr>
        <p:spPr>
          <a:xfrm>
            <a:off x="2958288" y="2509800"/>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18" name="Google Shape;118;p15"/>
          <p:cNvSpPr/>
          <p:nvPr/>
        </p:nvSpPr>
        <p:spPr>
          <a:xfrm>
            <a:off x="4523600" y="434010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19" name="Google Shape;119;p15"/>
          <p:cNvCxnSpPr/>
          <p:nvPr/>
        </p:nvCxnSpPr>
        <p:spPr>
          <a:xfrm flipH="1" rot="10800000">
            <a:off x="4556635" y="3156435"/>
            <a:ext cx="5400" cy="1200900"/>
          </a:xfrm>
          <a:prstGeom prst="straightConnector1">
            <a:avLst/>
          </a:prstGeom>
          <a:noFill/>
          <a:ln cap="flat" cmpd="sng" w="9525">
            <a:solidFill>
              <a:schemeClr val="lt1"/>
            </a:solidFill>
            <a:prstDash val="solid"/>
            <a:round/>
            <a:headEnd len="med" w="med" type="none"/>
            <a:tailEnd len="med" w="med" type="none"/>
          </a:ln>
        </p:spPr>
      </p:cxnSp>
      <p:sp>
        <p:nvSpPr>
          <p:cNvPr id="120" name="Google Shape;120;p15"/>
          <p:cNvSpPr/>
          <p:nvPr/>
        </p:nvSpPr>
        <p:spPr>
          <a:xfrm>
            <a:off x="4023225" y="2571750"/>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21" name="Google Shape;121;p15"/>
          <p:cNvSpPr/>
          <p:nvPr/>
        </p:nvSpPr>
        <p:spPr>
          <a:xfrm>
            <a:off x="4531563" y="412335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22" name="Google Shape;122;p15"/>
          <p:cNvCxnSpPr/>
          <p:nvPr/>
        </p:nvCxnSpPr>
        <p:spPr>
          <a:xfrm flipH="1" rot="10800000">
            <a:off x="4564597" y="2939685"/>
            <a:ext cx="5400" cy="1200900"/>
          </a:xfrm>
          <a:prstGeom prst="straightConnector1">
            <a:avLst/>
          </a:prstGeom>
          <a:noFill/>
          <a:ln cap="flat" cmpd="sng" w="9525">
            <a:solidFill>
              <a:schemeClr val="lt1"/>
            </a:solidFill>
            <a:prstDash val="solid"/>
            <a:round/>
            <a:headEnd len="med" w="med" type="none"/>
            <a:tailEnd len="med" w="med" type="none"/>
          </a:ln>
        </p:spPr>
      </p:cxnSp>
      <p:sp>
        <p:nvSpPr>
          <p:cNvPr id="123" name="Google Shape;123;p15"/>
          <p:cNvSpPr/>
          <p:nvPr/>
        </p:nvSpPr>
        <p:spPr>
          <a:xfrm>
            <a:off x="4031188" y="2355000"/>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24" name="Google Shape;124;p15"/>
          <p:cNvSpPr/>
          <p:nvPr/>
        </p:nvSpPr>
        <p:spPr>
          <a:xfrm>
            <a:off x="3674038" y="3713775"/>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25" name="Google Shape;125;p15"/>
          <p:cNvCxnSpPr/>
          <p:nvPr/>
        </p:nvCxnSpPr>
        <p:spPr>
          <a:xfrm flipH="1" rot="10800000">
            <a:off x="3707072" y="2530110"/>
            <a:ext cx="5400" cy="1200900"/>
          </a:xfrm>
          <a:prstGeom prst="straightConnector1">
            <a:avLst/>
          </a:prstGeom>
          <a:noFill/>
          <a:ln cap="flat" cmpd="sng" w="9525">
            <a:solidFill>
              <a:schemeClr val="lt1"/>
            </a:solidFill>
            <a:prstDash val="solid"/>
            <a:round/>
            <a:headEnd len="med" w="med" type="none"/>
            <a:tailEnd len="med" w="med" type="none"/>
          </a:ln>
        </p:spPr>
      </p:cxnSp>
      <p:sp>
        <p:nvSpPr>
          <p:cNvPr id="126" name="Google Shape;126;p15"/>
          <p:cNvSpPr/>
          <p:nvPr/>
        </p:nvSpPr>
        <p:spPr>
          <a:xfrm>
            <a:off x="3173663" y="1945425"/>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27" name="Google Shape;127;p15"/>
          <p:cNvSpPr/>
          <p:nvPr/>
        </p:nvSpPr>
        <p:spPr>
          <a:xfrm>
            <a:off x="4531563" y="3713775"/>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28" name="Google Shape;128;p15"/>
          <p:cNvCxnSpPr/>
          <p:nvPr/>
        </p:nvCxnSpPr>
        <p:spPr>
          <a:xfrm flipH="1" rot="10800000">
            <a:off x="4564597" y="2530110"/>
            <a:ext cx="5400" cy="1200900"/>
          </a:xfrm>
          <a:prstGeom prst="straightConnector1">
            <a:avLst/>
          </a:prstGeom>
          <a:noFill/>
          <a:ln cap="flat" cmpd="sng" w="9525">
            <a:solidFill>
              <a:schemeClr val="lt1"/>
            </a:solidFill>
            <a:prstDash val="solid"/>
            <a:round/>
            <a:headEnd len="med" w="med" type="none"/>
            <a:tailEnd len="med" w="med" type="none"/>
          </a:ln>
        </p:spPr>
      </p:cxnSp>
      <p:sp>
        <p:nvSpPr>
          <p:cNvPr id="129" name="Google Shape;129;p15"/>
          <p:cNvSpPr/>
          <p:nvPr/>
        </p:nvSpPr>
        <p:spPr>
          <a:xfrm>
            <a:off x="4031188" y="1945425"/>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30" name="Google Shape;130;p15"/>
          <p:cNvSpPr/>
          <p:nvPr/>
        </p:nvSpPr>
        <p:spPr>
          <a:xfrm>
            <a:off x="4714588" y="4209575"/>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31" name="Google Shape;131;p15"/>
          <p:cNvCxnSpPr/>
          <p:nvPr/>
        </p:nvCxnSpPr>
        <p:spPr>
          <a:xfrm flipH="1" rot="10800000">
            <a:off x="4747622" y="3025910"/>
            <a:ext cx="5400" cy="1200900"/>
          </a:xfrm>
          <a:prstGeom prst="straightConnector1">
            <a:avLst/>
          </a:prstGeom>
          <a:noFill/>
          <a:ln cap="flat" cmpd="sng" w="9525">
            <a:solidFill>
              <a:schemeClr val="lt1"/>
            </a:solidFill>
            <a:prstDash val="solid"/>
            <a:round/>
            <a:headEnd len="med" w="med" type="none"/>
            <a:tailEnd len="med" w="med" type="none"/>
          </a:ln>
        </p:spPr>
      </p:cxnSp>
      <p:sp>
        <p:nvSpPr>
          <p:cNvPr id="132" name="Google Shape;132;p15"/>
          <p:cNvSpPr/>
          <p:nvPr/>
        </p:nvSpPr>
        <p:spPr>
          <a:xfrm>
            <a:off x="4214213" y="2441225"/>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33" name="Google Shape;133;p15"/>
          <p:cNvSpPr/>
          <p:nvPr/>
        </p:nvSpPr>
        <p:spPr>
          <a:xfrm>
            <a:off x="3753025" y="4155825"/>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34" name="Google Shape;134;p15"/>
          <p:cNvCxnSpPr/>
          <p:nvPr/>
        </p:nvCxnSpPr>
        <p:spPr>
          <a:xfrm flipH="1" rot="10800000">
            <a:off x="3786060" y="2972160"/>
            <a:ext cx="5400" cy="1200900"/>
          </a:xfrm>
          <a:prstGeom prst="straightConnector1">
            <a:avLst/>
          </a:prstGeom>
          <a:noFill/>
          <a:ln cap="flat" cmpd="sng" w="9525">
            <a:solidFill>
              <a:schemeClr val="lt1"/>
            </a:solidFill>
            <a:prstDash val="solid"/>
            <a:round/>
            <a:headEnd len="med" w="med" type="none"/>
            <a:tailEnd len="med" w="med" type="none"/>
          </a:ln>
        </p:spPr>
      </p:cxnSp>
      <p:sp>
        <p:nvSpPr>
          <p:cNvPr id="135" name="Google Shape;135;p15"/>
          <p:cNvSpPr/>
          <p:nvPr/>
        </p:nvSpPr>
        <p:spPr>
          <a:xfrm>
            <a:off x="3252650" y="2387475"/>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36" name="Google Shape;136;p15"/>
          <p:cNvSpPr/>
          <p:nvPr/>
        </p:nvSpPr>
        <p:spPr>
          <a:xfrm>
            <a:off x="4300700" y="391185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37" name="Google Shape;137;p15"/>
          <p:cNvCxnSpPr/>
          <p:nvPr/>
        </p:nvCxnSpPr>
        <p:spPr>
          <a:xfrm flipH="1" rot="10800000">
            <a:off x="4333735" y="2728185"/>
            <a:ext cx="5400" cy="1200900"/>
          </a:xfrm>
          <a:prstGeom prst="straightConnector1">
            <a:avLst/>
          </a:prstGeom>
          <a:noFill/>
          <a:ln cap="flat" cmpd="sng" w="9525">
            <a:solidFill>
              <a:schemeClr val="lt1"/>
            </a:solidFill>
            <a:prstDash val="solid"/>
            <a:round/>
            <a:headEnd len="med" w="med" type="none"/>
            <a:tailEnd len="med" w="med" type="none"/>
          </a:ln>
        </p:spPr>
      </p:cxnSp>
      <p:sp>
        <p:nvSpPr>
          <p:cNvPr id="138" name="Google Shape;138;p15"/>
          <p:cNvSpPr/>
          <p:nvPr/>
        </p:nvSpPr>
        <p:spPr>
          <a:xfrm>
            <a:off x="3800325" y="2143500"/>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39" name="Google Shape;139;p15"/>
          <p:cNvSpPr/>
          <p:nvPr/>
        </p:nvSpPr>
        <p:spPr>
          <a:xfrm>
            <a:off x="4885000" y="3971825"/>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40" name="Google Shape;140;p15"/>
          <p:cNvCxnSpPr/>
          <p:nvPr/>
        </p:nvCxnSpPr>
        <p:spPr>
          <a:xfrm flipH="1" rot="10800000">
            <a:off x="4918035" y="2788160"/>
            <a:ext cx="5400" cy="1200900"/>
          </a:xfrm>
          <a:prstGeom prst="straightConnector1">
            <a:avLst/>
          </a:prstGeom>
          <a:noFill/>
          <a:ln cap="flat" cmpd="sng" w="9525">
            <a:solidFill>
              <a:schemeClr val="lt1"/>
            </a:solidFill>
            <a:prstDash val="solid"/>
            <a:round/>
            <a:headEnd len="med" w="med" type="none"/>
            <a:tailEnd len="med" w="med" type="none"/>
          </a:ln>
        </p:spPr>
      </p:cxnSp>
      <p:sp>
        <p:nvSpPr>
          <p:cNvPr id="141" name="Google Shape;141;p15"/>
          <p:cNvSpPr/>
          <p:nvPr/>
        </p:nvSpPr>
        <p:spPr>
          <a:xfrm>
            <a:off x="4384625" y="2203475"/>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42" name="Google Shape;142;p15"/>
          <p:cNvSpPr/>
          <p:nvPr/>
        </p:nvSpPr>
        <p:spPr>
          <a:xfrm>
            <a:off x="4531563" y="382605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43" name="Google Shape;143;p15"/>
          <p:cNvCxnSpPr/>
          <p:nvPr/>
        </p:nvCxnSpPr>
        <p:spPr>
          <a:xfrm flipH="1" rot="10800000">
            <a:off x="4564597" y="2642385"/>
            <a:ext cx="5400" cy="1200900"/>
          </a:xfrm>
          <a:prstGeom prst="straightConnector1">
            <a:avLst/>
          </a:prstGeom>
          <a:noFill/>
          <a:ln cap="flat" cmpd="sng" w="9525">
            <a:solidFill>
              <a:schemeClr val="lt1"/>
            </a:solidFill>
            <a:prstDash val="solid"/>
            <a:round/>
            <a:headEnd len="med" w="med" type="none"/>
            <a:tailEnd len="med" w="med" type="none"/>
          </a:ln>
        </p:spPr>
      </p:cxnSp>
      <p:sp>
        <p:nvSpPr>
          <p:cNvPr id="144" name="Google Shape;144;p15"/>
          <p:cNvSpPr/>
          <p:nvPr/>
        </p:nvSpPr>
        <p:spPr>
          <a:xfrm>
            <a:off x="4031188" y="2057700"/>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45" name="Google Shape;145;p15"/>
          <p:cNvSpPr/>
          <p:nvPr/>
        </p:nvSpPr>
        <p:spPr>
          <a:xfrm>
            <a:off x="4672025" y="390660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46" name="Google Shape;146;p15"/>
          <p:cNvCxnSpPr/>
          <p:nvPr/>
        </p:nvCxnSpPr>
        <p:spPr>
          <a:xfrm flipH="1" rot="10800000">
            <a:off x="4705060" y="2722935"/>
            <a:ext cx="5400" cy="1200900"/>
          </a:xfrm>
          <a:prstGeom prst="straightConnector1">
            <a:avLst/>
          </a:prstGeom>
          <a:noFill/>
          <a:ln cap="flat" cmpd="sng" w="9525">
            <a:solidFill>
              <a:schemeClr val="lt1"/>
            </a:solidFill>
            <a:prstDash val="solid"/>
            <a:round/>
            <a:headEnd len="med" w="med" type="none"/>
            <a:tailEnd len="med" w="med" type="none"/>
          </a:ln>
        </p:spPr>
      </p:cxnSp>
      <p:sp>
        <p:nvSpPr>
          <p:cNvPr id="147" name="Google Shape;147;p15"/>
          <p:cNvSpPr/>
          <p:nvPr/>
        </p:nvSpPr>
        <p:spPr>
          <a:xfrm>
            <a:off x="4171650" y="2138250"/>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48" name="Google Shape;148;p15"/>
          <p:cNvSpPr/>
          <p:nvPr/>
        </p:nvSpPr>
        <p:spPr>
          <a:xfrm>
            <a:off x="4923425" y="4055200"/>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49" name="Google Shape;149;p15"/>
          <p:cNvCxnSpPr/>
          <p:nvPr/>
        </p:nvCxnSpPr>
        <p:spPr>
          <a:xfrm flipH="1" rot="10800000">
            <a:off x="4956460" y="2871535"/>
            <a:ext cx="5400" cy="1200900"/>
          </a:xfrm>
          <a:prstGeom prst="straightConnector1">
            <a:avLst/>
          </a:prstGeom>
          <a:noFill/>
          <a:ln cap="flat" cmpd="sng" w="9525">
            <a:solidFill>
              <a:schemeClr val="lt1"/>
            </a:solidFill>
            <a:prstDash val="solid"/>
            <a:round/>
            <a:headEnd len="med" w="med" type="none"/>
            <a:tailEnd len="med" w="med" type="none"/>
          </a:ln>
        </p:spPr>
      </p:cxnSp>
      <p:sp>
        <p:nvSpPr>
          <p:cNvPr id="150" name="Google Shape;150;p15"/>
          <p:cNvSpPr/>
          <p:nvPr/>
        </p:nvSpPr>
        <p:spPr>
          <a:xfrm>
            <a:off x="4423050" y="2286850"/>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51" name="Google Shape;151;p15"/>
          <p:cNvSpPr/>
          <p:nvPr/>
        </p:nvSpPr>
        <p:spPr>
          <a:xfrm>
            <a:off x="5032038" y="4413875"/>
            <a:ext cx="85800" cy="85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152" name="Google Shape;152;p15"/>
          <p:cNvCxnSpPr/>
          <p:nvPr/>
        </p:nvCxnSpPr>
        <p:spPr>
          <a:xfrm flipH="1" rot="10800000">
            <a:off x="5065072" y="3230210"/>
            <a:ext cx="5400" cy="1200900"/>
          </a:xfrm>
          <a:prstGeom prst="straightConnector1">
            <a:avLst/>
          </a:prstGeom>
          <a:noFill/>
          <a:ln cap="flat" cmpd="sng" w="9525">
            <a:solidFill>
              <a:schemeClr val="lt1"/>
            </a:solidFill>
            <a:prstDash val="solid"/>
            <a:round/>
            <a:headEnd len="med" w="med" type="none"/>
            <a:tailEnd len="med" w="med" type="none"/>
          </a:ln>
        </p:spPr>
      </p:cxnSp>
      <p:sp>
        <p:nvSpPr>
          <p:cNvPr id="153" name="Google Shape;153;p15"/>
          <p:cNvSpPr/>
          <p:nvPr/>
        </p:nvSpPr>
        <p:spPr>
          <a:xfrm>
            <a:off x="4531663" y="2645525"/>
            <a:ext cx="1109700" cy="601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300"/>
              <a:t>Another vulnerability reported</a:t>
            </a:r>
            <a:endParaRPr sz="1300"/>
          </a:p>
        </p:txBody>
      </p:sp>
      <p:sp>
        <p:nvSpPr>
          <p:cNvPr id="154" name="Google Shape;154;p15"/>
          <p:cNvSpPr/>
          <p:nvPr/>
        </p:nvSpPr>
        <p:spPr>
          <a:xfrm>
            <a:off x="4280363" y="2239300"/>
            <a:ext cx="1843200" cy="87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Project ends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15" name="Shape 415"/>
        <p:cNvGrpSpPr/>
        <p:nvPr/>
      </p:nvGrpSpPr>
      <p:grpSpPr>
        <a:xfrm>
          <a:off x="0" y="0"/>
          <a:ext cx="0" cy="0"/>
          <a:chOff x="0" y="0"/>
          <a:chExt cx="0" cy="0"/>
        </a:xfrm>
      </p:grpSpPr>
      <p:sp>
        <p:nvSpPr>
          <p:cNvPr id="416" name="Google Shape;416;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17" name="Google Shape;417;p42"/>
          <p:cNvSpPr txBox="1"/>
          <p:nvPr/>
        </p:nvSpPr>
        <p:spPr>
          <a:xfrm>
            <a:off x="160500" y="149825"/>
            <a:ext cx="4411500" cy="45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Transducers that accept and forward </a:t>
            </a:r>
            <a:r>
              <a:rPr lang="en" sz="1800">
                <a:solidFill>
                  <a:schemeClr val="lt1"/>
                </a:solidFill>
                <a:latin typeface="Roboto Mono"/>
                <a:ea typeface="Roboto Mono"/>
                <a:cs typeface="Roboto Mono"/>
                <a:sym typeface="Roboto Mono"/>
              </a:rPr>
              <a:t>\r</a:t>
            </a:r>
            <a:r>
              <a:rPr lang="en" sz="1800">
                <a:solidFill>
                  <a:schemeClr val="lt1"/>
                </a:solidFill>
              </a:rPr>
              <a:t> characters within chunk extension BWS:</a:t>
            </a:r>
            <a:br>
              <a:rPr lang="en" sz="1800">
                <a:solidFill>
                  <a:schemeClr val="lt1"/>
                </a:solidFill>
              </a:rPr>
            </a:br>
            <a:br>
              <a:rPr lang="en" sz="1800">
                <a:solidFill>
                  <a:schemeClr val="lt1"/>
                </a:solidFill>
              </a:rPr>
            </a:br>
            <a:endParaRPr sz="1800">
              <a:solidFill>
                <a:schemeClr val="lt1"/>
              </a:solidFill>
            </a:endParaRPr>
          </a:p>
          <a:p>
            <a:pPr indent="-342900" lvl="0" marL="457200" rtl="0" algn="l">
              <a:spcBef>
                <a:spcPts val="0"/>
              </a:spcBef>
              <a:spcAft>
                <a:spcPts val="0"/>
              </a:spcAft>
              <a:buClr>
                <a:schemeClr val="lt1"/>
              </a:buClr>
              <a:buSzPts val="1800"/>
              <a:buChar char="●"/>
            </a:pPr>
            <a:r>
              <a:rPr lang="en" sz="1800">
                <a:solidFill>
                  <a:schemeClr val="lt1"/>
                </a:solidFill>
              </a:rPr>
              <a:t>Google Cloud Load Balancer*</a:t>
            </a:r>
            <a:endParaRPr sz="1800">
              <a:solidFill>
                <a:schemeClr val="lt1"/>
              </a:solidFill>
            </a:endParaRPr>
          </a:p>
          <a:p>
            <a:pPr indent="-342900" lvl="0" marL="457200" rtl="0" algn="l">
              <a:spcBef>
                <a:spcPts val="0"/>
              </a:spcBef>
              <a:spcAft>
                <a:spcPts val="0"/>
              </a:spcAft>
              <a:buClr>
                <a:schemeClr val="lt1"/>
              </a:buClr>
              <a:buSzPts val="1800"/>
              <a:buChar char="●"/>
            </a:pPr>
            <a:r>
              <a:rPr lang="en" sz="1800">
                <a:solidFill>
                  <a:schemeClr val="lt1"/>
                </a:solidFill>
              </a:rPr>
              <a:t>Akamai CDN*</a:t>
            </a:r>
            <a:endParaRPr sz="1800">
              <a:solidFill>
                <a:schemeClr val="lt1"/>
              </a:solidFill>
            </a:endParaRPr>
          </a:p>
          <a:p>
            <a:pPr indent="-342900" lvl="0" marL="457200" rtl="0" algn="l">
              <a:spcBef>
                <a:spcPts val="0"/>
              </a:spcBef>
              <a:spcAft>
                <a:spcPts val="0"/>
              </a:spcAft>
              <a:buClr>
                <a:schemeClr val="lt1"/>
              </a:buClr>
              <a:buSzPts val="1800"/>
              <a:buChar char="●"/>
            </a:pPr>
            <a:r>
              <a:rPr lang="en" sz="1800">
                <a:solidFill>
                  <a:schemeClr val="lt1"/>
                </a:solidFill>
              </a:rPr>
              <a:t>Apache Traffic Server</a:t>
            </a:r>
            <a:endParaRPr sz="1800">
              <a:solidFill>
                <a:schemeClr val="lt1"/>
              </a:solidFill>
            </a:endParaRPr>
          </a:p>
          <a:p>
            <a:pPr indent="0" lvl="0" marL="457200" rtl="0" algn="l">
              <a:spcBef>
                <a:spcPts val="0"/>
              </a:spcBef>
              <a:spcAft>
                <a:spcPts val="0"/>
              </a:spcAft>
              <a:buNone/>
            </a:pPr>
            <a:r>
              <a:t/>
            </a:r>
            <a:endParaRPr sz="1800">
              <a:solidFill>
                <a:schemeClr val="lt1"/>
              </a:solidFill>
            </a:endParaRPr>
          </a:p>
        </p:txBody>
      </p:sp>
      <p:sp>
        <p:nvSpPr>
          <p:cNvPr id="418" name="Google Shape;418;p42"/>
          <p:cNvSpPr txBox="1"/>
          <p:nvPr/>
        </p:nvSpPr>
        <p:spPr>
          <a:xfrm>
            <a:off x="4572025" y="149825"/>
            <a:ext cx="4411500" cy="45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Endpoint servers that interpret </a:t>
            </a:r>
            <a:r>
              <a:rPr lang="en" sz="1800">
                <a:solidFill>
                  <a:schemeClr val="lt1"/>
                </a:solidFill>
                <a:latin typeface="Roboto Mono"/>
                <a:ea typeface="Roboto Mono"/>
                <a:cs typeface="Roboto Mono"/>
                <a:sym typeface="Roboto Mono"/>
              </a:rPr>
              <a:t>\rX</a:t>
            </a:r>
            <a:r>
              <a:rPr lang="en" sz="1800">
                <a:solidFill>
                  <a:schemeClr val="lt1"/>
                </a:solidFill>
              </a:rPr>
              <a:t> within a chunk extension as a line ending, where </a:t>
            </a:r>
            <a:r>
              <a:rPr lang="en" sz="1800">
                <a:solidFill>
                  <a:schemeClr val="lt1"/>
                </a:solidFill>
                <a:latin typeface="Roboto Mono"/>
                <a:ea typeface="Roboto Mono"/>
                <a:cs typeface="Roboto Mono"/>
                <a:sym typeface="Roboto Mono"/>
              </a:rPr>
              <a:t>X</a:t>
            </a:r>
            <a:r>
              <a:rPr lang="en" sz="1800">
                <a:solidFill>
                  <a:schemeClr val="lt1"/>
                </a:solidFill>
              </a:rPr>
              <a:t> can be any byte:</a:t>
            </a:r>
            <a:br>
              <a:rPr lang="en" sz="1800">
                <a:solidFill>
                  <a:schemeClr val="lt1"/>
                </a:solidFill>
              </a:rPr>
            </a:br>
            <a:endParaRPr sz="1800">
              <a:solidFill>
                <a:schemeClr val="lt1"/>
              </a:solidFill>
            </a:endParaRPr>
          </a:p>
          <a:p>
            <a:pPr indent="-342900" lvl="0" marL="457200" rtl="0" algn="l">
              <a:spcBef>
                <a:spcPts val="0"/>
              </a:spcBef>
              <a:spcAft>
                <a:spcPts val="0"/>
              </a:spcAft>
              <a:buClr>
                <a:schemeClr val="lt1"/>
              </a:buClr>
              <a:buSzPts val="1800"/>
              <a:buChar char="●"/>
            </a:pPr>
            <a:r>
              <a:rPr lang="en" sz="1800">
                <a:solidFill>
                  <a:schemeClr val="lt1"/>
                </a:solidFill>
              </a:rPr>
              <a:t>Node.js stdlib </a:t>
            </a:r>
            <a:r>
              <a:rPr lang="en" sz="1800">
                <a:solidFill>
                  <a:schemeClr val="lt1"/>
                </a:solidFill>
                <a:latin typeface="Roboto Mono"/>
                <a:ea typeface="Roboto Mono"/>
                <a:cs typeface="Roboto Mono"/>
                <a:sym typeface="Roboto Mono"/>
              </a:rPr>
              <a:t>http</a:t>
            </a:r>
            <a:r>
              <a:rPr lang="en" sz="1800">
                <a:solidFill>
                  <a:schemeClr val="lt1"/>
                </a:solidFill>
              </a:rPr>
              <a:t> module*</a:t>
            </a:r>
            <a:endParaRPr sz="1800">
              <a:solidFill>
                <a:schemeClr val="lt1"/>
              </a:solidFill>
            </a:endParaRPr>
          </a:p>
        </p:txBody>
      </p:sp>
      <p:sp>
        <p:nvSpPr>
          <p:cNvPr id="419" name="Google Shape;419;p42"/>
          <p:cNvSpPr txBox="1"/>
          <p:nvPr/>
        </p:nvSpPr>
        <p:spPr>
          <a:xfrm>
            <a:off x="152400" y="4651000"/>
            <a:ext cx="8725500" cy="28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 </a:t>
            </a:r>
            <a:r>
              <a:rPr lang="en" sz="1000">
                <a:solidFill>
                  <a:schemeClr val="lt1"/>
                </a:solidFill>
              </a:rPr>
              <a:t>These are now fixed because of our reports.</a:t>
            </a:r>
            <a:endParaRPr sz="10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7">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1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8">
                                            <p:txEl>
                                              <p:pRg end="1" st="1"/>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425" name="Google Shape;425;p43"/>
          <p:cNvPicPr preferRelativeResize="0"/>
          <p:nvPr/>
        </p:nvPicPr>
        <p:blipFill rotWithShape="1">
          <a:blip r:embed="rId3">
            <a:alphaModFix/>
          </a:blip>
          <a:srcRect b="41555" l="0" r="0" t="16255"/>
          <a:stretch/>
        </p:blipFill>
        <p:spPr>
          <a:xfrm>
            <a:off x="0" y="0"/>
            <a:ext cx="9144000" cy="5143501"/>
          </a:xfrm>
          <a:prstGeom prst="rect">
            <a:avLst/>
          </a:prstGeom>
          <a:noFill/>
          <a:ln>
            <a:noFill/>
          </a:ln>
        </p:spPr>
      </p:pic>
      <p:sp>
        <p:nvSpPr>
          <p:cNvPr id="426" name="Google Shape;426;p43"/>
          <p:cNvSpPr/>
          <p:nvPr/>
        </p:nvSpPr>
        <p:spPr>
          <a:xfrm>
            <a:off x="3359673" y="2571750"/>
            <a:ext cx="2424651" cy="1057066"/>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dk1"/>
                </a:solidFill>
                <a:latin typeface="Arial"/>
              </a:rPr>
              <a:t>Google Cloud CDN</a:t>
            </a:r>
            <a:br>
              <a:rPr b="0" i="0">
                <a:ln cap="flat" cmpd="sng" w="9525">
                  <a:solidFill>
                    <a:schemeClr val="dk2"/>
                  </a:solidFill>
                  <a:prstDash val="solid"/>
                  <a:round/>
                  <a:headEnd len="sm" w="sm" type="none"/>
                  <a:tailEnd len="sm" w="sm" type="none"/>
                </a:ln>
                <a:solidFill>
                  <a:schemeClr val="dk1"/>
                </a:solidFill>
                <a:latin typeface="Arial"/>
              </a:rPr>
            </a:br>
            <a:r>
              <a:rPr b="0" i="0">
                <a:ln cap="flat" cmpd="sng" w="9525">
                  <a:solidFill>
                    <a:schemeClr val="dk2"/>
                  </a:solidFill>
                  <a:prstDash val="solid"/>
                  <a:round/>
                  <a:headEnd len="sm" w="sm" type="none"/>
                  <a:tailEnd len="sm" w="sm" type="none"/>
                </a:ln>
                <a:solidFill>
                  <a:schemeClr val="dk1"/>
                </a:solidFill>
                <a:latin typeface="Arial"/>
              </a:rPr>
              <a:t>Akamai</a:t>
            </a:r>
            <a:br>
              <a:rPr b="0" i="0">
                <a:ln cap="flat" cmpd="sng" w="9525">
                  <a:solidFill>
                    <a:schemeClr val="dk2"/>
                  </a:solidFill>
                  <a:prstDash val="solid"/>
                  <a:round/>
                  <a:headEnd len="sm" w="sm" type="none"/>
                  <a:tailEnd len="sm" w="sm" type="none"/>
                </a:ln>
                <a:solidFill>
                  <a:schemeClr val="dk1"/>
                </a:solidFill>
                <a:latin typeface="Arial"/>
              </a:rPr>
            </a:br>
            <a:r>
              <a:rPr b="0" i="0">
                <a:ln cap="flat" cmpd="sng" w="9525">
                  <a:solidFill>
                    <a:schemeClr val="dk2"/>
                  </a:solidFill>
                  <a:prstDash val="solid"/>
                  <a:round/>
                  <a:headEnd len="sm" w="sm" type="none"/>
                  <a:tailEnd len="sm" w="sm" type="none"/>
                </a:ln>
                <a:solidFill>
                  <a:schemeClr val="dk1"/>
                </a:solidFill>
                <a:latin typeface="Arial"/>
              </a:rPr>
              <a:t>Apache Traffic Server</a:t>
            </a:r>
            <a:br>
              <a:rPr b="0" i="0">
                <a:ln cap="flat" cmpd="sng" w="9525">
                  <a:solidFill>
                    <a:schemeClr val="dk2"/>
                  </a:solidFill>
                  <a:prstDash val="solid"/>
                  <a:round/>
                  <a:headEnd len="sm" w="sm" type="none"/>
                  <a:tailEnd len="sm" w="sm" type="none"/>
                </a:ln>
                <a:solidFill>
                  <a:schemeClr val="dk1"/>
                </a:solidFill>
                <a:latin typeface="Arial"/>
              </a:rPr>
            </a:br>
            <a:r>
              <a:rPr b="0" i="0">
                <a:ln cap="flat" cmpd="sng" w="9525">
                  <a:solidFill>
                    <a:schemeClr val="dk2"/>
                  </a:solidFill>
                  <a:prstDash val="solid"/>
                  <a:round/>
                  <a:headEnd len="sm" w="sm" type="none"/>
                  <a:tailEnd len="sm" w="sm" type="none"/>
                </a:ln>
                <a:solidFill>
                  <a:schemeClr val="dk1"/>
                </a:solidFill>
                <a:latin typeface="Arial"/>
              </a:rPr>
              <a:t>Node.js</a:t>
            </a:r>
          </a:p>
        </p:txBody>
      </p:sp>
      <p:sp>
        <p:nvSpPr>
          <p:cNvPr id="427" name="Google Shape;427;p43"/>
          <p:cNvSpPr/>
          <p:nvPr/>
        </p:nvSpPr>
        <p:spPr>
          <a:xfrm>
            <a:off x="6529850" y="3268125"/>
            <a:ext cx="1709383" cy="2068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RFC Grammar Rule</a:t>
            </a:r>
          </a:p>
        </p:txBody>
      </p:sp>
      <p:sp>
        <p:nvSpPr>
          <p:cNvPr id="428" name="Google Shape;428;p43"/>
          <p:cNvSpPr/>
          <p:nvPr/>
        </p:nvSpPr>
        <p:spPr>
          <a:xfrm>
            <a:off x="6075525" y="3717000"/>
            <a:ext cx="1709405" cy="2068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RFC Grammar Rule</a:t>
            </a:r>
          </a:p>
        </p:txBody>
      </p:sp>
      <p:sp>
        <p:nvSpPr>
          <p:cNvPr id="429" name="Google Shape;429;p43"/>
          <p:cNvSpPr/>
          <p:nvPr/>
        </p:nvSpPr>
        <p:spPr>
          <a:xfrm>
            <a:off x="1187850" y="2324975"/>
            <a:ext cx="1709383" cy="2068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RFC Grammar Rule</a:t>
            </a:r>
          </a:p>
        </p:txBody>
      </p:sp>
      <p:sp>
        <p:nvSpPr>
          <p:cNvPr id="430" name="Google Shape;430;p43"/>
          <p:cNvSpPr/>
          <p:nvPr/>
        </p:nvSpPr>
        <p:spPr>
          <a:xfrm>
            <a:off x="64725" y="1884425"/>
            <a:ext cx="1709383" cy="206824"/>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chemeClr val="lt2"/>
                </a:solidFill>
                <a:latin typeface="Arial"/>
              </a:rPr>
              <a:t>RFC Grammar Rule</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34" name="Shape 434"/>
        <p:cNvGrpSpPr/>
        <p:nvPr/>
      </p:nvGrpSpPr>
      <p:grpSpPr>
        <a:xfrm>
          <a:off x="0" y="0"/>
          <a:ext cx="0" cy="0"/>
          <a:chOff x="0" y="0"/>
          <a:chExt cx="0" cy="0"/>
        </a:xfrm>
      </p:grpSpPr>
      <p:sp>
        <p:nvSpPr>
          <p:cNvPr id="435" name="Google Shape;435;p4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DEMO TIME!!!</a:t>
            </a:r>
            <a:endParaRPr>
              <a:solidFill>
                <a:schemeClr val="lt1"/>
              </a:solidFill>
            </a:endParaRPr>
          </a:p>
        </p:txBody>
      </p:sp>
      <p:sp>
        <p:nvSpPr>
          <p:cNvPr id="436" name="Google Shape;436;p4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437" name="Google Shape;437;p44"/>
          <p:cNvPicPr preferRelativeResize="0"/>
          <p:nvPr/>
        </p:nvPicPr>
        <p:blipFill rotWithShape="1">
          <a:blip r:embed="rId3">
            <a:alphaModFix/>
          </a:blip>
          <a:srcRect b="22795" l="20136" r="17406" t="9362"/>
          <a:stretch/>
        </p:blipFill>
        <p:spPr>
          <a:xfrm>
            <a:off x="6188550" y="826950"/>
            <a:ext cx="2244599" cy="3489603"/>
          </a:xfrm>
          <a:prstGeom prst="rect">
            <a:avLst/>
          </a:prstGeom>
          <a:noFill/>
          <a:ln>
            <a:noFill/>
          </a:ln>
        </p:spPr>
      </p:pic>
      <p:pic>
        <p:nvPicPr>
          <p:cNvPr id="438" name="Google Shape;438;p44"/>
          <p:cNvPicPr preferRelativeResize="0"/>
          <p:nvPr/>
        </p:nvPicPr>
        <p:blipFill rotWithShape="1">
          <a:blip r:embed="rId3">
            <a:alphaModFix/>
          </a:blip>
          <a:srcRect b="22795" l="20136" r="17406" t="9362"/>
          <a:stretch/>
        </p:blipFill>
        <p:spPr>
          <a:xfrm>
            <a:off x="706725" y="826950"/>
            <a:ext cx="2244599" cy="348960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444" name="Google Shape;444;p45"/>
          <p:cNvPicPr preferRelativeResize="0"/>
          <p:nvPr/>
        </p:nvPicPr>
        <p:blipFill rotWithShape="1">
          <a:blip r:embed="rId3">
            <a:alphaModFix/>
          </a:blip>
          <a:srcRect b="33222" l="0" r="0" t="25584"/>
          <a:stretch/>
        </p:blipFill>
        <p:spPr>
          <a:xfrm>
            <a:off x="-110300" y="0"/>
            <a:ext cx="9364600" cy="5143501"/>
          </a:xfrm>
          <a:prstGeom prst="rect">
            <a:avLst/>
          </a:prstGeom>
          <a:noFill/>
          <a:ln>
            <a:noFill/>
          </a:ln>
        </p:spPr>
      </p:pic>
      <p:sp>
        <p:nvSpPr>
          <p:cNvPr id="445" name="Google Shape;445;p45"/>
          <p:cNvSpPr/>
          <p:nvPr/>
        </p:nvSpPr>
        <p:spPr>
          <a:xfrm rot="-1251228">
            <a:off x="1225594" y="3376278"/>
            <a:ext cx="5403666" cy="743077"/>
          </a:xfrm>
          <a:prstGeom prst="rect">
            <a:avLst/>
          </a:prstGeom>
        </p:spPr>
        <p:txBody>
          <a:bodyPr>
            <a:prstTxWarp prst="textPlain"/>
          </a:bodyPr>
          <a:lstStyle/>
          <a:p>
            <a:pPr lvl="0" algn="ctr"/>
            <a:r>
              <a:rPr b="0" i="0">
                <a:ln cap="flat" cmpd="sng" w="9525">
                  <a:solidFill>
                    <a:schemeClr val="accent2"/>
                  </a:solidFill>
                  <a:prstDash val="solid"/>
                  <a:round/>
                  <a:headEnd len="sm" w="sm" type="none"/>
                  <a:tailEnd len="sm" w="sm" type="none"/>
                </a:ln>
                <a:solidFill>
                  <a:srgbClr val="00FFFF"/>
                </a:solidFill>
                <a:latin typeface="Arial"/>
              </a:rPr>
              <a:t>HOW DID THAT WORK</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49" name="Shape 449"/>
        <p:cNvGrpSpPr/>
        <p:nvPr/>
      </p:nvGrpSpPr>
      <p:grpSpPr>
        <a:xfrm>
          <a:off x="0" y="0"/>
          <a:ext cx="0" cy="0"/>
          <a:chOff x="0" y="0"/>
          <a:chExt cx="0" cy="0"/>
        </a:xfrm>
      </p:grpSpPr>
      <p:sp>
        <p:nvSpPr>
          <p:cNvPr id="450" name="Google Shape;450;p46"/>
          <p:cNvSpPr txBox="1"/>
          <p:nvPr>
            <p:ph idx="1" type="body"/>
          </p:nvPr>
        </p:nvSpPr>
        <p:spPr>
          <a:xfrm>
            <a:off x="311700" y="256475"/>
            <a:ext cx="4260300" cy="37029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1200"/>
              </a:spcAft>
              <a:buNone/>
            </a:pPr>
            <a:r>
              <a:rPr lang="en">
                <a:solidFill>
                  <a:srgbClr val="FF0000"/>
                </a:solidFill>
                <a:latin typeface="Roboto Mono"/>
                <a:ea typeface="Roboto Mono"/>
                <a:cs typeface="Roboto Mono"/>
                <a:sym typeface="Roboto Mono"/>
              </a:rPr>
              <a:t>POST / HTTP/1.1\r\n</a:t>
            </a:r>
            <a:br>
              <a:rPr lang="en">
                <a:solidFill>
                  <a:srgbClr val="A64D79"/>
                </a:solidFill>
                <a:latin typeface="Roboto Mono"/>
                <a:ea typeface="Roboto Mono"/>
                <a:cs typeface="Roboto Mono"/>
                <a:sym typeface="Roboto Mono"/>
              </a:rPr>
            </a:br>
            <a:r>
              <a:rPr lang="en">
                <a:solidFill>
                  <a:srgbClr val="00FFFF"/>
                </a:solidFill>
                <a:latin typeface="Roboto Mono"/>
                <a:ea typeface="Roboto Mono"/>
                <a:cs typeface="Roboto Mono"/>
                <a:sym typeface="Roboto Mono"/>
              </a:rPr>
              <a:t>T</a:t>
            </a:r>
            <a:r>
              <a:rPr lang="en">
                <a:solidFill>
                  <a:srgbClr val="00FFFF"/>
                </a:solidFill>
                <a:latin typeface="Roboto Mono"/>
                <a:ea typeface="Roboto Mono"/>
                <a:cs typeface="Roboto Mono"/>
                <a:sym typeface="Roboto Mono"/>
              </a:rPr>
              <a:t>ransfer-Encoding: chunked\r\n</a:t>
            </a:r>
            <a:br>
              <a:rPr lang="en">
                <a:solidFill>
                  <a:srgbClr val="00FFFF"/>
                </a:solidFill>
                <a:latin typeface="Roboto Mono"/>
                <a:ea typeface="Roboto Mono"/>
                <a:cs typeface="Roboto Mono"/>
                <a:sym typeface="Roboto Mono"/>
              </a:rPr>
            </a:br>
            <a:r>
              <a:rPr lang="en">
                <a:solidFill>
                  <a:srgbClr val="00FFFF"/>
                </a:solidFill>
                <a:latin typeface="Roboto Mono"/>
                <a:ea typeface="Roboto Mono"/>
                <a:cs typeface="Roboto Mono"/>
                <a:sym typeface="Roboto Mono"/>
              </a:rPr>
              <a:t>\r\n</a:t>
            </a:r>
            <a:br>
              <a:rPr lang="en">
                <a:solidFill>
                  <a:srgbClr val="A64D79"/>
                </a:solidFill>
                <a:latin typeface="Roboto Mono"/>
                <a:ea typeface="Roboto Mono"/>
                <a:cs typeface="Roboto Mono"/>
                <a:sym typeface="Roboto Mono"/>
              </a:rPr>
            </a:br>
            <a:r>
              <a:rPr lang="en">
                <a:solidFill>
                  <a:srgbClr val="FFFF00"/>
                </a:solidFill>
                <a:latin typeface="Roboto Mono"/>
                <a:ea typeface="Roboto Mono"/>
                <a:cs typeface="Roboto Mono"/>
                <a:sym typeface="Roboto Mono"/>
              </a:rPr>
              <a:t>2\r\r</a:t>
            </a:r>
            <a:br>
              <a:rPr lang="en">
                <a:solidFill>
                  <a:srgbClr val="A64D79"/>
                </a:solidFill>
                <a:latin typeface="Roboto Mono"/>
                <a:ea typeface="Roboto Mono"/>
                <a:cs typeface="Roboto Mono"/>
                <a:sym typeface="Roboto Mono"/>
              </a:rPr>
            </a:br>
            <a:r>
              <a:rPr lang="en">
                <a:solidFill>
                  <a:srgbClr val="FF00FF"/>
                </a:solidFill>
                <a:latin typeface="Roboto Mono"/>
                <a:ea typeface="Roboto Mono"/>
                <a:cs typeface="Roboto Mono"/>
                <a:sym typeface="Roboto Mono"/>
              </a:rPr>
              <a:t>;a\r\n</a:t>
            </a:r>
            <a:br>
              <a:rPr lang="en">
                <a:solidFill>
                  <a:srgbClr val="A64D79"/>
                </a:solidFill>
                <a:latin typeface="Roboto Mono"/>
                <a:ea typeface="Roboto Mono"/>
                <a:cs typeface="Roboto Mono"/>
                <a:sym typeface="Roboto Mono"/>
              </a:rPr>
            </a:br>
            <a:r>
              <a:rPr lang="en">
                <a:solidFill>
                  <a:srgbClr val="FFFF00"/>
                </a:solidFill>
                <a:latin typeface="Roboto Mono"/>
                <a:ea typeface="Roboto Mono"/>
                <a:cs typeface="Roboto Mono"/>
                <a:sym typeface="Roboto Mono"/>
              </a:rPr>
              <a:t>02\r\n</a:t>
            </a:r>
            <a:br>
              <a:rPr lang="en">
                <a:solidFill>
                  <a:srgbClr val="A64D79"/>
                </a:solidFill>
                <a:latin typeface="Roboto Mono"/>
                <a:ea typeface="Roboto Mono"/>
                <a:cs typeface="Roboto Mono"/>
                <a:sym typeface="Roboto Mono"/>
              </a:rPr>
            </a:br>
            <a:r>
              <a:rPr lang="en">
                <a:solidFill>
                  <a:srgbClr val="FF00FF"/>
                </a:solidFill>
                <a:latin typeface="Roboto Mono"/>
                <a:ea typeface="Roboto Mono"/>
                <a:cs typeface="Roboto Mono"/>
                <a:sym typeface="Roboto Mono"/>
              </a:rPr>
              <a:t>2d\r\n</a:t>
            </a:r>
            <a:br>
              <a:rPr lang="en">
                <a:solidFill>
                  <a:srgbClr val="A64D79"/>
                </a:solidFill>
                <a:latin typeface="Roboto Mono"/>
                <a:ea typeface="Roboto Mono"/>
                <a:cs typeface="Roboto Mono"/>
                <a:sym typeface="Roboto Mono"/>
              </a:rPr>
            </a:br>
            <a:r>
              <a:rPr lang="en">
                <a:solidFill>
                  <a:srgbClr val="FFFF00"/>
                </a:solidFill>
                <a:latin typeface="Roboto Mono"/>
                <a:ea typeface="Roboto Mono"/>
                <a:cs typeface="Roboto Mono"/>
                <a:sym typeface="Roboto Mono"/>
              </a:rPr>
              <a:t>0\r\n</a:t>
            </a:r>
            <a:br>
              <a:rPr lang="en">
                <a:solidFill>
                  <a:srgbClr val="A64D79"/>
                </a:solidFill>
                <a:latin typeface="Roboto Mono"/>
                <a:ea typeface="Roboto Mono"/>
                <a:cs typeface="Roboto Mono"/>
                <a:sym typeface="Roboto Mono"/>
              </a:rPr>
            </a:br>
            <a:r>
              <a:rPr lang="en">
                <a:solidFill>
                  <a:srgbClr val="FF00FF"/>
                </a:solidFill>
                <a:latin typeface="Roboto Mono"/>
                <a:ea typeface="Roboto Mono"/>
                <a:cs typeface="Roboto Mono"/>
                <a:sym typeface="Roboto Mono"/>
              </a:rPr>
              <a:t>\r\n</a:t>
            </a:r>
            <a:br>
              <a:rPr lang="en">
                <a:solidFill>
                  <a:srgbClr val="A64D79"/>
                </a:solidFill>
                <a:latin typeface="Roboto Mono"/>
                <a:ea typeface="Roboto Mono"/>
                <a:cs typeface="Roboto Mono"/>
                <a:sym typeface="Roboto Mono"/>
              </a:rPr>
            </a:br>
            <a:r>
              <a:rPr lang="en">
                <a:solidFill>
                  <a:srgbClr val="FF0000"/>
                </a:solidFill>
                <a:latin typeface="Roboto Mono"/>
                <a:ea typeface="Roboto Mono"/>
                <a:cs typeface="Roboto Mono"/>
                <a:sym typeface="Roboto Mono"/>
              </a:rPr>
              <a:t>DELETE / HTTP/1.1\r\n</a:t>
            </a:r>
            <a:br>
              <a:rPr lang="en">
                <a:solidFill>
                  <a:srgbClr val="A64D79"/>
                </a:solidFill>
                <a:latin typeface="Roboto Mono"/>
                <a:ea typeface="Roboto Mono"/>
                <a:cs typeface="Roboto Mono"/>
                <a:sym typeface="Roboto Mono"/>
              </a:rPr>
            </a:br>
            <a:r>
              <a:rPr lang="en">
                <a:solidFill>
                  <a:srgbClr val="00FFFF"/>
                </a:solidFill>
                <a:latin typeface="Roboto Mono"/>
                <a:ea typeface="Roboto Mono"/>
                <a:cs typeface="Roboto Mono"/>
                <a:sym typeface="Roboto Mono"/>
              </a:rPr>
              <a:t>Content-Length: 183\r\n</a:t>
            </a:r>
            <a:br>
              <a:rPr lang="en">
                <a:solidFill>
                  <a:srgbClr val="00FFFF"/>
                </a:solidFill>
                <a:latin typeface="Roboto Mono"/>
                <a:ea typeface="Roboto Mono"/>
                <a:cs typeface="Roboto Mono"/>
                <a:sym typeface="Roboto Mono"/>
              </a:rPr>
            </a:br>
            <a:r>
              <a:rPr lang="en">
                <a:solidFill>
                  <a:srgbClr val="00FFFF"/>
                </a:solidFill>
                <a:latin typeface="Roboto Mono"/>
                <a:ea typeface="Roboto Mono"/>
                <a:cs typeface="Roboto Mono"/>
                <a:sym typeface="Roboto Mono"/>
              </a:rPr>
              <a:t>\r\n</a:t>
            </a:r>
            <a:br>
              <a:rPr lang="en">
                <a:solidFill>
                  <a:srgbClr val="A64D79"/>
                </a:solidFill>
                <a:latin typeface="Roboto Mono"/>
                <a:ea typeface="Roboto Mono"/>
                <a:cs typeface="Roboto Mono"/>
                <a:sym typeface="Roboto Mono"/>
              </a:rPr>
            </a:br>
            <a:r>
              <a:rPr lang="en">
                <a:solidFill>
                  <a:srgbClr val="FF00FF"/>
                </a:solidFill>
                <a:latin typeface="Roboto Mono"/>
                <a:ea typeface="Roboto Mono"/>
                <a:cs typeface="Roboto Mono"/>
                <a:sym typeface="Roboto Mono"/>
              </a:rPr>
              <a:t>0\r\n\r\nGET / HTTP/1.1\r\n\r\n</a:t>
            </a:r>
            <a:endParaRPr>
              <a:solidFill>
                <a:srgbClr val="FF00FF"/>
              </a:solidFill>
            </a:endParaRPr>
          </a:p>
        </p:txBody>
      </p:sp>
      <p:sp>
        <p:nvSpPr>
          <p:cNvPr id="451" name="Google Shape;451;p4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52" name="Google Shape;452;p46"/>
          <p:cNvSpPr txBox="1"/>
          <p:nvPr>
            <p:ph idx="1" type="body"/>
          </p:nvPr>
        </p:nvSpPr>
        <p:spPr>
          <a:xfrm>
            <a:off x="4630025" y="256475"/>
            <a:ext cx="4260300" cy="3702900"/>
          </a:xfrm>
          <a:prstGeom prst="rect">
            <a:avLst/>
          </a:prstGeom>
          <a:ln>
            <a:noFill/>
          </a:ln>
        </p:spPr>
        <p:txBody>
          <a:bodyPr anchorCtr="0" anchor="t" bIns="91425" lIns="91425" spcFirstLastPara="1" rIns="91425" wrap="square" tIns="91425">
            <a:normAutofit/>
          </a:bodyPr>
          <a:lstStyle/>
          <a:p>
            <a:pPr indent="0" lvl="0" marL="0" rtl="0" algn="l">
              <a:lnSpc>
                <a:spcPct val="105000"/>
              </a:lnSpc>
              <a:spcBef>
                <a:spcPts val="0"/>
              </a:spcBef>
              <a:spcAft>
                <a:spcPts val="1200"/>
              </a:spcAft>
              <a:buSzPts val="1018"/>
              <a:buNone/>
            </a:pPr>
            <a:r>
              <a:rPr lang="en" sz="1665">
                <a:solidFill>
                  <a:srgbClr val="FF0000"/>
                </a:solidFill>
                <a:latin typeface="Roboto Mono"/>
                <a:ea typeface="Roboto Mono"/>
                <a:cs typeface="Roboto Mono"/>
                <a:sym typeface="Roboto Mono"/>
              </a:rPr>
              <a:t>POST / HTTP/1.1\r\n</a:t>
            </a:r>
            <a:br>
              <a:rPr lang="en" sz="1665">
                <a:solidFill>
                  <a:srgbClr val="A64D79"/>
                </a:solidFill>
                <a:latin typeface="Roboto Mono"/>
                <a:ea typeface="Roboto Mono"/>
                <a:cs typeface="Roboto Mono"/>
                <a:sym typeface="Roboto Mono"/>
              </a:rPr>
            </a:br>
            <a:r>
              <a:rPr lang="en" sz="1665">
                <a:solidFill>
                  <a:srgbClr val="00FFFF"/>
                </a:solidFill>
                <a:latin typeface="Roboto Mono"/>
                <a:ea typeface="Roboto Mono"/>
                <a:cs typeface="Roboto Mono"/>
                <a:sym typeface="Roboto Mono"/>
              </a:rPr>
              <a:t>Transfer-Encoding: chunked\r\n</a:t>
            </a:r>
            <a:br>
              <a:rPr lang="en" sz="1665">
                <a:solidFill>
                  <a:srgbClr val="00FFFF"/>
                </a:solidFill>
                <a:latin typeface="Roboto Mono"/>
                <a:ea typeface="Roboto Mono"/>
                <a:cs typeface="Roboto Mono"/>
                <a:sym typeface="Roboto Mono"/>
              </a:rPr>
            </a:br>
            <a:r>
              <a:rPr lang="en" sz="1665">
                <a:solidFill>
                  <a:srgbClr val="00FFFF"/>
                </a:solidFill>
                <a:latin typeface="Roboto Mono"/>
                <a:ea typeface="Roboto Mono"/>
                <a:cs typeface="Roboto Mono"/>
                <a:sym typeface="Roboto Mono"/>
              </a:rPr>
              <a:t>\r\n</a:t>
            </a:r>
            <a:br>
              <a:rPr lang="en" sz="1665">
                <a:solidFill>
                  <a:srgbClr val="A64D79"/>
                </a:solidFill>
                <a:latin typeface="Roboto Mono"/>
                <a:ea typeface="Roboto Mono"/>
                <a:cs typeface="Roboto Mono"/>
                <a:sym typeface="Roboto Mono"/>
              </a:rPr>
            </a:br>
            <a:r>
              <a:rPr lang="en" sz="1665">
                <a:solidFill>
                  <a:srgbClr val="FFFF00"/>
                </a:solidFill>
                <a:latin typeface="Roboto Mono"/>
                <a:ea typeface="Roboto Mono"/>
                <a:cs typeface="Roboto Mono"/>
                <a:sym typeface="Roboto Mono"/>
              </a:rPr>
              <a:t>2\r\r;a\r\n</a:t>
            </a:r>
            <a:br>
              <a:rPr lang="en" sz="1665">
                <a:solidFill>
                  <a:srgbClr val="A64D79"/>
                </a:solidFill>
                <a:latin typeface="Roboto Mono"/>
                <a:ea typeface="Roboto Mono"/>
                <a:cs typeface="Roboto Mono"/>
                <a:sym typeface="Roboto Mono"/>
              </a:rPr>
            </a:br>
            <a:r>
              <a:rPr lang="en" sz="1665">
                <a:solidFill>
                  <a:srgbClr val="FF00FF"/>
                </a:solidFill>
                <a:latin typeface="Roboto Mono"/>
                <a:ea typeface="Roboto Mono"/>
                <a:cs typeface="Roboto Mono"/>
                <a:sym typeface="Roboto Mono"/>
              </a:rPr>
              <a:t>02\r\n</a:t>
            </a:r>
            <a:br>
              <a:rPr lang="en" sz="1665">
                <a:solidFill>
                  <a:srgbClr val="A64D79"/>
                </a:solidFill>
                <a:latin typeface="Roboto Mono"/>
                <a:ea typeface="Roboto Mono"/>
                <a:cs typeface="Roboto Mono"/>
                <a:sym typeface="Roboto Mono"/>
              </a:rPr>
            </a:br>
            <a:r>
              <a:rPr lang="en" sz="1665">
                <a:solidFill>
                  <a:srgbClr val="FFFF00"/>
                </a:solidFill>
                <a:latin typeface="Roboto Mono"/>
                <a:ea typeface="Roboto Mono"/>
                <a:cs typeface="Roboto Mono"/>
                <a:sym typeface="Roboto Mono"/>
              </a:rPr>
              <a:t>2d\r\n</a:t>
            </a:r>
            <a:br>
              <a:rPr lang="en" sz="1665">
                <a:solidFill>
                  <a:srgbClr val="A64D79"/>
                </a:solidFill>
                <a:latin typeface="Roboto Mono"/>
                <a:ea typeface="Roboto Mono"/>
                <a:cs typeface="Roboto Mono"/>
                <a:sym typeface="Roboto Mono"/>
              </a:rPr>
            </a:br>
            <a:r>
              <a:rPr lang="en" sz="1665">
                <a:solidFill>
                  <a:srgbClr val="FF00FF"/>
                </a:solidFill>
                <a:latin typeface="Roboto Mono"/>
                <a:ea typeface="Roboto Mono"/>
                <a:cs typeface="Roboto Mono"/>
                <a:sym typeface="Roboto Mono"/>
              </a:rPr>
              <a:t>0\r\n\r\nDELETE / HTTP/1.1\r\nContent-Length: 183\r\n\r\n</a:t>
            </a:r>
            <a:br>
              <a:rPr lang="en" sz="1665">
                <a:solidFill>
                  <a:srgbClr val="A64D79"/>
                </a:solidFill>
                <a:latin typeface="Roboto Mono"/>
                <a:ea typeface="Roboto Mono"/>
                <a:cs typeface="Roboto Mono"/>
                <a:sym typeface="Roboto Mono"/>
              </a:rPr>
            </a:br>
            <a:r>
              <a:rPr lang="en" sz="1665">
                <a:solidFill>
                  <a:srgbClr val="FFFF00"/>
                </a:solidFill>
                <a:latin typeface="Roboto Mono"/>
                <a:ea typeface="Roboto Mono"/>
                <a:cs typeface="Roboto Mono"/>
                <a:sym typeface="Roboto Mono"/>
              </a:rPr>
              <a:t>0\r\n</a:t>
            </a:r>
            <a:br>
              <a:rPr lang="en" sz="1665">
                <a:solidFill>
                  <a:srgbClr val="4A86E8"/>
                </a:solidFill>
                <a:latin typeface="Roboto Mono"/>
                <a:ea typeface="Roboto Mono"/>
                <a:cs typeface="Roboto Mono"/>
                <a:sym typeface="Roboto Mono"/>
              </a:rPr>
            </a:br>
            <a:r>
              <a:rPr lang="en" sz="1665">
                <a:solidFill>
                  <a:srgbClr val="FF00FF"/>
                </a:solidFill>
                <a:latin typeface="Roboto Mono"/>
                <a:ea typeface="Roboto Mono"/>
                <a:cs typeface="Roboto Mono"/>
                <a:sym typeface="Roboto Mono"/>
              </a:rPr>
              <a:t>\r\n</a:t>
            </a:r>
            <a:br>
              <a:rPr lang="en" sz="1665">
                <a:solidFill>
                  <a:srgbClr val="9900FF"/>
                </a:solidFill>
                <a:latin typeface="Roboto Mono"/>
                <a:ea typeface="Roboto Mono"/>
                <a:cs typeface="Roboto Mono"/>
                <a:sym typeface="Roboto Mono"/>
              </a:rPr>
            </a:br>
            <a:r>
              <a:rPr lang="en" sz="1665">
                <a:solidFill>
                  <a:srgbClr val="FF0000"/>
                </a:solidFill>
                <a:latin typeface="Roboto Mono"/>
                <a:ea typeface="Roboto Mono"/>
                <a:cs typeface="Roboto Mono"/>
                <a:sym typeface="Roboto Mono"/>
              </a:rPr>
              <a:t>GET / HTTP/1.1\r\n</a:t>
            </a:r>
            <a:br>
              <a:rPr lang="en" sz="1665">
                <a:solidFill>
                  <a:srgbClr val="FF0000"/>
                </a:solidFill>
                <a:latin typeface="Roboto Mono"/>
                <a:ea typeface="Roboto Mono"/>
                <a:cs typeface="Roboto Mono"/>
                <a:sym typeface="Roboto Mono"/>
              </a:rPr>
            </a:br>
            <a:r>
              <a:rPr lang="en" sz="1665">
                <a:solidFill>
                  <a:srgbClr val="00FFFF"/>
                </a:solidFill>
                <a:latin typeface="Roboto Mono"/>
                <a:ea typeface="Roboto Mono"/>
                <a:cs typeface="Roboto Mono"/>
                <a:sym typeface="Roboto Mono"/>
              </a:rPr>
              <a:t>\r\n</a:t>
            </a:r>
            <a:endParaRPr sz="1665">
              <a:solidFill>
                <a:srgbClr val="00FFFF"/>
              </a:solidFill>
            </a:endParaRPr>
          </a:p>
        </p:txBody>
      </p:sp>
      <p:sp>
        <p:nvSpPr>
          <p:cNvPr id="453" name="Google Shape;453;p46"/>
          <p:cNvSpPr txBox="1"/>
          <p:nvPr/>
        </p:nvSpPr>
        <p:spPr>
          <a:xfrm>
            <a:off x="4630025" y="4032375"/>
            <a:ext cx="4053900" cy="855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lt1"/>
                </a:solidFill>
              </a:rPr>
              <a:t>Apache Traffic Server interpretation</a:t>
            </a:r>
            <a:endParaRPr sz="1700">
              <a:solidFill>
                <a:schemeClr val="lt1"/>
              </a:solidFill>
            </a:endParaRPr>
          </a:p>
        </p:txBody>
      </p:sp>
      <p:sp>
        <p:nvSpPr>
          <p:cNvPr id="454" name="Google Shape;454;p46"/>
          <p:cNvSpPr txBox="1"/>
          <p:nvPr/>
        </p:nvSpPr>
        <p:spPr>
          <a:xfrm>
            <a:off x="311700" y="4032375"/>
            <a:ext cx="4053900" cy="8550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lt1"/>
                </a:solidFill>
              </a:rPr>
              <a:t>Node.js interpretation</a:t>
            </a:r>
            <a:endParaRPr sz="1700">
              <a:solidFill>
                <a:schemeClr val="lt1"/>
              </a:solidFill>
            </a:endParaRPr>
          </a:p>
        </p:txBody>
      </p:sp>
      <p:sp>
        <p:nvSpPr>
          <p:cNvPr id="455" name="Google Shape;455;p46"/>
          <p:cNvSpPr/>
          <p:nvPr/>
        </p:nvSpPr>
        <p:spPr>
          <a:xfrm>
            <a:off x="2408175" y="3017025"/>
            <a:ext cx="427200" cy="245400"/>
          </a:xfrm>
          <a:prstGeom prst="rect">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56" name="Google Shape;456;p46"/>
          <p:cNvSpPr txBox="1"/>
          <p:nvPr/>
        </p:nvSpPr>
        <p:spPr>
          <a:xfrm>
            <a:off x="1422225" y="1481250"/>
            <a:ext cx="2399100" cy="4635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What is this though??</a:t>
            </a:r>
            <a:endParaRPr sz="1800">
              <a:solidFill>
                <a:schemeClr val="lt1"/>
              </a:solidFill>
            </a:endParaRPr>
          </a:p>
        </p:txBody>
      </p:sp>
      <p:cxnSp>
        <p:nvCxnSpPr>
          <p:cNvPr id="457" name="Google Shape;457;p46"/>
          <p:cNvCxnSpPr>
            <a:stCxn id="456" idx="2"/>
            <a:endCxn id="455" idx="0"/>
          </p:cNvCxnSpPr>
          <p:nvPr/>
        </p:nvCxnSpPr>
        <p:spPr>
          <a:xfrm>
            <a:off x="2621775" y="1944750"/>
            <a:ext cx="0" cy="1072200"/>
          </a:xfrm>
          <a:prstGeom prst="straightConnector1">
            <a:avLst/>
          </a:prstGeom>
          <a:noFill/>
          <a:ln cap="flat" cmpd="sng" w="19050">
            <a:solidFill>
              <a:schemeClr val="lt1"/>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5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61" name="Shape 461"/>
        <p:cNvGrpSpPr/>
        <p:nvPr/>
      </p:nvGrpSpPr>
      <p:grpSpPr>
        <a:xfrm>
          <a:off x="0" y="0"/>
          <a:ext cx="0" cy="0"/>
          <a:chOff x="0" y="0"/>
          <a:chExt cx="0" cy="0"/>
        </a:xfrm>
      </p:grpSpPr>
      <p:sp>
        <p:nvSpPr>
          <p:cNvPr id="462" name="Google Shape;462;p47"/>
          <p:cNvSpPr txBox="1"/>
          <p:nvPr>
            <p:ph idx="1" type="body"/>
          </p:nvPr>
        </p:nvSpPr>
        <p:spPr>
          <a:xfrm>
            <a:off x="311700" y="3354625"/>
            <a:ext cx="8520600" cy="1308600"/>
          </a:xfrm>
          <a:prstGeom prst="rect">
            <a:avLst/>
          </a:prstGeom>
          <a:ln cap="flat" cmpd="sng" w="19050">
            <a:solidFill>
              <a:schemeClr val="lt1"/>
            </a:solidFill>
            <a:prstDash val="solid"/>
            <a:round/>
            <a:headEnd len="sm" w="sm" type="none"/>
            <a:tailEnd len="sm" w="sm" type="none"/>
          </a:ln>
        </p:spPr>
        <p:txBody>
          <a:bodyPr anchorCtr="0" anchor="t" bIns="91425" lIns="91425" spcFirstLastPara="1" rIns="91425" wrap="square" tIns="91425">
            <a:normAutofit lnSpcReduction="10000"/>
          </a:bodyPr>
          <a:lstStyle/>
          <a:p>
            <a:pPr indent="0" lvl="0" marL="0" rtl="0" algn="l">
              <a:spcBef>
                <a:spcPts val="0"/>
              </a:spcBef>
              <a:spcAft>
                <a:spcPts val="1200"/>
              </a:spcAft>
              <a:buNone/>
            </a:pPr>
            <a:r>
              <a:rPr lang="en" sz="1100">
                <a:solidFill>
                  <a:srgbClr val="FF0000"/>
                </a:solidFill>
                <a:latin typeface="Roboto Mono"/>
                <a:ea typeface="Roboto Mono"/>
                <a:cs typeface="Roboto Mono"/>
                <a:sym typeface="Roboto Mono"/>
              </a:rPr>
              <a:t>GET / HTTP/1.1\r\n</a:t>
            </a:r>
            <a:br>
              <a:rPr lang="en" sz="1100">
                <a:latin typeface="Roboto Mono"/>
                <a:ea typeface="Roboto Mono"/>
                <a:cs typeface="Roboto Mono"/>
                <a:sym typeface="Roboto Mono"/>
              </a:rPr>
            </a:br>
            <a:r>
              <a:rPr b="1" lang="en" sz="1100">
                <a:solidFill>
                  <a:srgbClr val="00FFFF"/>
                </a:solidFill>
                <a:latin typeface="Roboto Mono"/>
                <a:ea typeface="Roboto Mono"/>
                <a:cs typeface="Roboto Mono"/>
                <a:sym typeface="Roboto Mono"/>
              </a:rPr>
              <a:t>Client-ip: 172.18.0.1\r\n</a:t>
            </a:r>
            <a:br>
              <a:rPr b="1" lang="en" sz="1100">
                <a:solidFill>
                  <a:srgbClr val="00FFFF"/>
                </a:solidFill>
                <a:latin typeface="Roboto Mono"/>
                <a:ea typeface="Roboto Mono"/>
                <a:cs typeface="Roboto Mono"/>
                <a:sym typeface="Roboto Mono"/>
              </a:rPr>
            </a:br>
            <a:r>
              <a:rPr b="1" lang="en" sz="1100">
                <a:solidFill>
                  <a:srgbClr val="00FFFF"/>
                </a:solidFill>
                <a:latin typeface="Roboto Mono"/>
                <a:ea typeface="Roboto Mono"/>
                <a:cs typeface="Roboto Mono"/>
                <a:sym typeface="Roboto Mono"/>
              </a:rPr>
              <a:t>X-Forwarded-For: 172.18.0.1\r\n</a:t>
            </a:r>
            <a:br>
              <a:rPr b="1" lang="en" sz="1100">
                <a:solidFill>
                  <a:srgbClr val="00FFFF"/>
                </a:solidFill>
                <a:latin typeface="Roboto Mono"/>
                <a:ea typeface="Roboto Mono"/>
                <a:cs typeface="Roboto Mono"/>
                <a:sym typeface="Roboto Mono"/>
              </a:rPr>
            </a:br>
            <a:r>
              <a:rPr b="1" lang="en" sz="1100">
                <a:solidFill>
                  <a:srgbClr val="00FFFF"/>
                </a:solidFill>
                <a:latin typeface="Roboto Mono"/>
                <a:ea typeface="Roboto Mono"/>
                <a:cs typeface="Roboto Mono"/>
                <a:sym typeface="Roboto Mono"/>
              </a:rPr>
              <a:t>Via: http/1.1 traffic_server[00eff946-55fb-4e0c-abd0-48836fedc7df] (ApacheTrafficServer/9.2.3)\r\n</a:t>
            </a:r>
            <a:br>
              <a:rPr b="1" lang="en" sz="1100">
                <a:solidFill>
                  <a:srgbClr val="00FFFF"/>
                </a:solidFill>
                <a:latin typeface="Roboto Mono"/>
                <a:ea typeface="Roboto Mono"/>
                <a:cs typeface="Roboto Mono"/>
                <a:sym typeface="Roboto Mono"/>
              </a:rPr>
            </a:br>
            <a:r>
              <a:rPr b="1" lang="en" sz="1100">
                <a:solidFill>
                  <a:srgbClr val="00FFFF"/>
                </a:solidFill>
                <a:latin typeface="Roboto Mono"/>
                <a:ea typeface="Roboto Mono"/>
                <a:cs typeface="Roboto Mono"/>
                <a:sym typeface="Roboto Mono"/>
              </a:rPr>
              <a:t>Host: node\r\n</a:t>
            </a:r>
            <a:br>
              <a:rPr lang="en" sz="1100">
                <a:solidFill>
                  <a:srgbClr val="00FFFF"/>
                </a:solidFill>
                <a:latin typeface="Roboto Mono"/>
                <a:ea typeface="Roboto Mono"/>
                <a:cs typeface="Roboto Mono"/>
                <a:sym typeface="Roboto Mono"/>
              </a:rPr>
            </a:br>
            <a:r>
              <a:rPr lang="en" sz="1100">
                <a:solidFill>
                  <a:srgbClr val="00FFFF"/>
                </a:solidFill>
                <a:latin typeface="Roboto Mono"/>
                <a:ea typeface="Roboto Mono"/>
                <a:cs typeface="Roboto Mono"/>
                <a:sym typeface="Roboto Mono"/>
              </a:rPr>
              <a:t>\r\n</a:t>
            </a:r>
            <a:endParaRPr sz="1100">
              <a:solidFill>
                <a:srgbClr val="00FFFF"/>
              </a:solidFill>
              <a:latin typeface="Roboto Mono"/>
              <a:ea typeface="Roboto Mono"/>
              <a:cs typeface="Roboto Mono"/>
              <a:sym typeface="Roboto Mono"/>
            </a:endParaRPr>
          </a:p>
        </p:txBody>
      </p:sp>
      <p:sp>
        <p:nvSpPr>
          <p:cNvPr id="463" name="Google Shape;463;p4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64" name="Google Shape;464;p47"/>
          <p:cNvSpPr txBox="1"/>
          <p:nvPr>
            <p:ph idx="1" type="body"/>
          </p:nvPr>
        </p:nvSpPr>
        <p:spPr>
          <a:xfrm>
            <a:off x="3705450" y="326400"/>
            <a:ext cx="1733100" cy="546000"/>
          </a:xfrm>
          <a:prstGeom prst="rect">
            <a:avLst/>
          </a:prstGeom>
          <a:ln cap="flat" cmpd="sng" w="19050">
            <a:solidFill>
              <a:schemeClr val="lt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1200"/>
              </a:spcAft>
              <a:buNone/>
            </a:pPr>
            <a:r>
              <a:rPr lang="en" sz="1100">
                <a:solidFill>
                  <a:srgbClr val="FF0000"/>
                </a:solidFill>
                <a:latin typeface="Roboto Mono"/>
                <a:ea typeface="Roboto Mono"/>
                <a:cs typeface="Roboto Mono"/>
                <a:sym typeface="Roboto Mono"/>
              </a:rPr>
              <a:t>GET / HTTP/1.1\r\n</a:t>
            </a:r>
            <a:br>
              <a:rPr lang="en" sz="1100">
                <a:solidFill>
                  <a:srgbClr val="0000FF"/>
                </a:solidFill>
                <a:latin typeface="Roboto Mono"/>
                <a:ea typeface="Roboto Mono"/>
                <a:cs typeface="Roboto Mono"/>
                <a:sym typeface="Roboto Mono"/>
              </a:rPr>
            </a:br>
            <a:r>
              <a:rPr lang="en" sz="1100">
                <a:solidFill>
                  <a:srgbClr val="00FFFF"/>
                </a:solidFill>
                <a:latin typeface="Roboto Mono"/>
                <a:ea typeface="Roboto Mono"/>
                <a:cs typeface="Roboto Mono"/>
                <a:sym typeface="Roboto Mono"/>
              </a:rPr>
              <a:t>\r\n</a:t>
            </a:r>
            <a:endParaRPr sz="1100">
              <a:solidFill>
                <a:srgbClr val="00FFFF"/>
              </a:solidFill>
              <a:latin typeface="Roboto Mono"/>
              <a:ea typeface="Roboto Mono"/>
              <a:cs typeface="Roboto Mono"/>
              <a:sym typeface="Roboto Mono"/>
            </a:endParaRPr>
          </a:p>
        </p:txBody>
      </p:sp>
      <p:cxnSp>
        <p:nvCxnSpPr>
          <p:cNvPr id="465" name="Google Shape;465;p47"/>
          <p:cNvCxnSpPr>
            <a:stCxn id="464" idx="2"/>
            <a:endCxn id="466" idx="0"/>
          </p:cNvCxnSpPr>
          <p:nvPr/>
        </p:nvCxnSpPr>
        <p:spPr>
          <a:xfrm>
            <a:off x="4572000" y="872400"/>
            <a:ext cx="3900" cy="647400"/>
          </a:xfrm>
          <a:prstGeom prst="straightConnector1">
            <a:avLst/>
          </a:prstGeom>
          <a:noFill/>
          <a:ln cap="flat" cmpd="sng" w="19050">
            <a:solidFill>
              <a:schemeClr val="lt1"/>
            </a:solidFill>
            <a:prstDash val="solid"/>
            <a:round/>
            <a:headEnd len="med" w="med" type="none"/>
            <a:tailEnd len="med" w="med" type="triangle"/>
          </a:ln>
        </p:spPr>
      </p:cxnSp>
      <p:cxnSp>
        <p:nvCxnSpPr>
          <p:cNvPr id="467" name="Google Shape;467;p47"/>
          <p:cNvCxnSpPr>
            <a:stCxn id="466" idx="2"/>
            <a:endCxn id="462" idx="0"/>
          </p:cNvCxnSpPr>
          <p:nvPr/>
        </p:nvCxnSpPr>
        <p:spPr>
          <a:xfrm flipH="1">
            <a:off x="4572144" y="2707200"/>
            <a:ext cx="3900" cy="647400"/>
          </a:xfrm>
          <a:prstGeom prst="straightConnector1">
            <a:avLst/>
          </a:prstGeom>
          <a:noFill/>
          <a:ln cap="flat" cmpd="sng" w="19050">
            <a:solidFill>
              <a:schemeClr val="lt1"/>
            </a:solidFill>
            <a:prstDash val="solid"/>
            <a:round/>
            <a:headEnd len="med" w="med" type="none"/>
            <a:tailEnd len="med" w="med" type="triangle"/>
          </a:ln>
        </p:spPr>
      </p:cxnSp>
      <p:pic>
        <p:nvPicPr>
          <p:cNvPr id="466" name="Google Shape;466;p47"/>
          <p:cNvPicPr preferRelativeResize="0"/>
          <p:nvPr/>
        </p:nvPicPr>
        <p:blipFill>
          <a:blip r:embed="rId3">
            <a:alphaModFix/>
          </a:blip>
          <a:stretch>
            <a:fillRect/>
          </a:stretch>
        </p:blipFill>
        <p:spPr>
          <a:xfrm>
            <a:off x="3379094" y="1519825"/>
            <a:ext cx="2393900" cy="11873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71" name="Shape 471"/>
        <p:cNvGrpSpPr/>
        <p:nvPr/>
      </p:nvGrpSpPr>
      <p:grpSpPr>
        <a:xfrm>
          <a:off x="0" y="0"/>
          <a:ext cx="0" cy="0"/>
          <a:chOff x="0" y="0"/>
          <a:chExt cx="0" cy="0"/>
        </a:xfrm>
      </p:grpSpPr>
      <p:sp>
        <p:nvSpPr>
          <p:cNvPr id="472" name="Google Shape;472;p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473" name="Google Shape;473;p48"/>
          <p:cNvPicPr preferRelativeResize="0"/>
          <p:nvPr/>
        </p:nvPicPr>
        <p:blipFill rotWithShape="1">
          <a:blip r:embed="rId3">
            <a:alphaModFix/>
          </a:blip>
          <a:srcRect b="7931" l="6938" r="32462" t="14686"/>
          <a:stretch/>
        </p:blipFill>
        <p:spPr>
          <a:xfrm flipH="1">
            <a:off x="7081148" y="815795"/>
            <a:ext cx="2062852" cy="3511916"/>
          </a:xfrm>
          <a:prstGeom prst="rect">
            <a:avLst/>
          </a:prstGeom>
          <a:noFill/>
          <a:ln>
            <a:noFill/>
          </a:ln>
        </p:spPr>
      </p:pic>
      <p:pic>
        <p:nvPicPr>
          <p:cNvPr id="474" name="Google Shape;474;p48"/>
          <p:cNvPicPr preferRelativeResize="0"/>
          <p:nvPr/>
        </p:nvPicPr>
        <p:blipFill rotWithShape="1">
          <a:blip r:embed="rId3">
            <a:alphaModFix/>
          </a:blip>
          <a:srcRect b="7931" l="6938" r="32462" t="14686"/>
          <a:stretch/>
        </p:blipFill>
        <p:spPr>
          <a:xfrm>
            <a:off x="0" y="815777"/>
            <a:ext cx="2062852" cy="3511931"/>
          </a:xfrm>
          <a:prstGeom prst="rect">
            <a:avLst/>
          </a:prstGeom>
          <a:noFill/>
          <a:ln>
            <a:noFill/>
          </a:ln>
        </p:spPr>
      </p:pic>
      <p:sp>
        <p:nvSpPr>
          <p:cNvPr id="475" name="Google Shape;475;p48"/>
          <p:cNvSpPr txBox="1"/>
          <p:nvPr/>
        </p:nvSpPr>
        <p:spPr>
          <a:xfrm>
            <a:off x="2196738" y="815788"/>
            <a:ext cx="4750500" cy="203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rPr>
              <a:t>This used to work against Google Cloud until we reported it and they fixed it.</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 sz="1800">
                <a:solidFill>
                  <a:schemeClr val="lt1"/>
                </a:solidFill>
              </a:rPr>
              <a:t>It also worked against Akamai.</a:t>
            </a:r>
            <a:endParaRPr sz="1800">
              <a:solidFill>
                <a:schemeClr val="lt1"/>
              </a:solidFill>
            </a:endParaRPr>
          </a:p>
          <a:p>
            <a:pPr indent="0" lvl="0" marL="0" rtl="0" algn="l">
              <a:spcBef>
                <a:spcPts val="0"/>
              </a:spcBef>
              <a:spcAft>
                <a:spcPts val="0"/>
              </a:spcAft>
              <a:buNone/>
            </a:pPr>
            <a:r>
              <a:t/>
            </a:r>
            <a:endParaRPr sz="1800">
              <a:solidFill>
                <a:schemeClr val="lt1"/>
              </a:solidFill>
            </a:endParaRPr>
          </a:p>
          <a:p>
            <a:pPr indent="0" lvl="0" marL="0" rtl="0" algn="l">
              <a:spcBef>
                <a:spcPts val="0"/>
              </a:spcBef>
              <a:spcAft>
                <a:spcPts val="0"/>
              </a:spcAft>
              <a:buNone/>
            </a:pPr>
            <a:r>
              <a:rPr lang="en" sz="1800">
                <a:solidFill>
                  <a:schemeClr val="lt1"/>
                </a:solidFill>
              </a:rPr>
              <a:t>Could be used for cache poisoning and ACL bypass for Node.js backends on both :)</a:t>
            </a:r>
            <a:endParaRPr sz="1800">
              <a:solidFill>
                <a:schemeClr val="lt1"/>
              </a:solidFill>
            </a:endParaRPr>
          </a:p>
        </p:txBody>
      </p:sp>
      <p:pic>
        <p:nvPicPr>
          <p:cNvPr id="476" name="Google Shape;476;p48"/>
          <p:cNvPicPr preferRelativeResize="0"/>
          <p:nvPr/>
        </p:nvPicPr>
        <p:blipFill rotWithShape="1">
          <a:blip r:embed="rId4">
            <a:alphaModFix/>
          </a:blip>
          <a:srcRect b="0" l="6937" r="34763" t="14842"/>
          <a:stretch/>
        </p:blipFill>
        <p:spPr>
          <a:xfrm>
            <a:off x="2688138" y="2970875"/>
            <a:ext cx="1544852" cy="1692349"/>
          </a:xfrm>
          <a:prstGeom prst="rect">
            <a:avLst/>
          </a:prstGeom>
          <a:noFill/>
          <a:ln>
            <a:noFill/>
          </a:ln>
        </p:spPr>
      </p:pic>
      <p:pic>
        <p:nvPicPr>
          <p:cNvPr id="477" name="Google Shape;477;p48"/>
          <p:cNvPicPr preferRelativeResize="0"/>
          <p:nvPr/>
        </p:nvPicPr>
        <p:blipFill rotWithShape="1">
          <a:blip r:embed="rId4">
            <a:alphaModFix/>
          </a:blip>
          <a:srcRect b="0" l="6937" r="34763" t="14842"/>
          <a:stretch/>
        </p:blipFill>
        <p:spPr>
          <a:xfrm flipH="1">
            <a:off x="4884638" y="2970875"/>
            <a:ext cx="1544852" cy="16923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81" name="Shape 481"/>
        <p:cNvGrpSpPr/>
        <p:nvPr/>
      </p:nvGrpSpPr>
      <p:grpSpPr>
        <a:xfrm>
          <a:off x="0" y="0"/>
          <a:ext cx="0" cy="0"/>
          <a:chOff x="0" y="0"/>
          <a:chExt cx="0" cy="0"/>
        </a:xfrm>
      </p:grpSpPr>
      <p:sp>
        <p:nvSpPr>
          <p:cNvPr id="482" name="Google Shape;482;p49"/>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HTTP Garden Design</a:t>
            </a:r>
            <a:endParaRPr>
              <a:solidFill>
                <a:schemeClr val="lt1"/>
              </a:solidFill>
            </a:endParaRPr>
          </a:p>
        </p:txBody>
      </p:sp>
      <p:sp>
        <p:nvSpPr>
          <p:cNvPr id="483" name="Google Shape;483;p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87" name="Shape 487"/>
        <p:cNvGrpSpPr/>
        <p:nvPr/>
      </p:nvGrpSpPr>
      <p:grpSpPr>
        <a:xfrm>
          <a:off x="0" y="0"/>
          <a:ext cx="0" cy="0"/>
          <a:chOff x="0" y="0"/>
          <a:chExt cx="0" cy="0"/>
        </a:xfrm>
      </p:grpSpPr>
      <p:sp>
        <p:nvSpPr>
          <p:cNvPr id="488" name="Google Shape;488;p5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489" name="Google Shape;489;p50"/>
          <p:cNvSpPr/>
          <p:nvPr/>
        </p:nvSpPr>
        <p:spPr>
          <a:xfrm>
            <a:off x="683956" y="4336415"/>
            <a:ext cx="2065800" cy="7203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Driver</a:t>
            </a:r>
            <a:r>
              <a:rPr lang="en">
                <a:solidFill>
                  <a:schemeClr val="lt1"/>
                </a:solidFill>
              </a:rPr>
              <a:t> Script</a:t>
            </a:r>
            <a:endParaRPr>
              <a:solidFill>
                <a:schemeClr val="lt1"/>
              </a:solidFill>
            </a:endParaRPr>
          </a:p>
        </p:txBody>
      </p:sp>
      <p:sp>
        <p:nvSpPr>
          <p:cNvPr id="490" name="Google Shape;490;p50"/>
          <p:cNvSpPr/>
          <p:nvPr/>
        </p:nvSpPr>
        <p:spPr>
          <a:xfrm>
            <a:off x="683956" y="2277036"/>
            <a:ext cx="2065800" cy="7203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Transducer</a:t>
            </a:r>
            <a:endParaRPr>
              <a:solidFill>
                <a:schemeClr val="lt1"/>
              </a:solidFill>
            </a:endParaRPr>
          </a:p>
        </p:txBody>
      </p:sp>
      <p:cxnSp>
        <p:nvCxnSpPr>
          <p:cNvPr id="491" name="Google Shape;491;p50"/>
          <p:cNvCxnSpPr/>
          <p:nvPr/>
        </p:nvCxnSpPr>
        <p:spPr>
          <a:xfrm flipH="1" rot="10800000">
            <a:off x="1283107" y="2997583"/>
            <a:ext cx="14700" cy="1340400"/>
          </a:xfrm>
          <a:prstGeom prst="straightConnector1">
            <a:avLst/>
          </a:prstGeom>
          <a:noFill/>
          <a:ln cap="flat" cmpd="sng" w="9525">
            <a:solidFill>
              <a:schemeClr val="lt1"/>
            </a:solidFill>
            <a:prstDash val="solid"/>
            <a:round/>
            <a:headEnd len="med" w="med" type="none"/>
            <a:tailEnd len="med" w="med" type="triangle"/>
          </a:ln>
        </p:spPr>
      </p:cxnSp>
      <p:cxnSp>
        <p:nvCxnSpPr>
          <p:cNvPr id="492" name="Google Shape;492;p50"/>
          <p:cNvCxnSpPr/>
          <p:nvPr/>
        </p:nvCxnSpPr>
        <p:spPr>
          <a:xfrm>
            <a:off x="2266397" y="2995930"/>
            <a:ext cx="0" cy="1350600"/>
          </a:xfrm>
          <a:prstGeom prst="straightConnector1">
            <a:avLst/>
          </a:prstGeom>
          <a:noFill/>
          <a:ln cap="flat" cmpd="sng" w="9525">
            <a:solidFill>
              <a:schemeClr val="lt1"/>
            </a:solidFill>
            <a:prstDash val="solid"/>
            <a:round/>
            <a:headEnd len="med" w="med" type="none"/>
            <a:tailEnd len="med" w="med" type="triangle"/>
          </a:ln>
        </p:spPr>
      </p:cxnSp>
      <p:sp>
        <p:nvSpPr>
          <p:cNvPr id="493" name="Google Shape;493;p50"/>
          <p:cNvSpPr/>
          <p:nvPr/>
        </p:nvSpPr>
        <p:spPr>
          <a:xfrm>
            <a:off x="683956" y="206575"/>
            <a:ext cx="2065800" cy="7203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Echo Server</a:t>
            </a:r>
            <a:endParaRPr>
              <a:solidFill>
                <a:schemeClr val="lt1"/>
              </a:solidFill>
            </a:endParaRPr>
          </a:p>
        </p:txBody>
      </p:sp>
      <p:cxnSp>
        <p:nvCxnSpPr>
          <p:cNvPr id="494" name="Google Shape;494;p50"/>
          <p:cNvCxnSpPr/>
          <p:nvPr/>
        </p:nvCxnSpPr>
        <p:spPr>
          <a:xfrm flipH="1" rot="10800000">
            <a:off x="1283107" y="926364"/>
            <a:ext cx="14700" cy="1340400"/>
          </a:xfrm>
          <a:prstGeom prst="straightConnector1">
            <a:avLst/>
          </a:prstGeom>
          <a:noFill/>
          <a:ln cap="flat" cmpd="sng" w="9525">
            <a:solidFill>
              <a:schemeClr val="lt1"/>
            </a:solidFill>
            <a:prstDash val="solid"/>
            <a:round/>
            <a:headEnd len="med" w="med" type="none"/>
            <a:tailEnd len="med" w="med" type="triangle"/>
          </a:ln>
        </p:spPr>
      </p:cxnSp>
      <p:cxnSp>
        <p:nvCxnSpPr>
          <p:cNvPr id="495" name="Google Shape;495;p50"/>
          <p:cNvCxnSpPr/>
          <p:nvPr/>
        </p:nvCxnSpPr>
        <p:spPr>
          <a:xfrm>
            <a:off x="2266397" y="924711"/>
            <a:ext cx="0" cy="1350600"/>
          </a:xfrm>
          <a:prstGeom prst="straightConnector1">
            <a:avLst/>
          </a:prstGeom>
          <a:noFill/>
          <a:ln cap="flat" cmpd="sng" w="9525">
            <a:solidFill>
              <a:schemeClr val="lt1"/>
            </a:solidFill>
            <a:prstDash val="solid"/>
            <a:round/>
            <a:headEnd len="med" w="med" type="none"/>
            <a:tailEnd len="med" w="med" type="triangle"/>
          </a:ln>
        </p:spPr>
      </p:cxnSp>
      <p:sp>
        <p:nvSpPr>
          <p:cNvPr id="496" name="Google Shape;496;p50"/>
          <p:cNvSpPr txBox="1"/>
          <p:nvPr/>
        </p:nvSpPr>
        <p:spPr>
          <a:xfrm>
            <a:off x="117575" y="3508233"/>
            <a:ext cx="11655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
                <a:solidFill>
                  <a:srgbClr val="FF0000"/>
                </a:solidFill>
                <a:latin typeface="Roboto Mono"/>
                <a:ea typeface="Roboto Mono"/>
                <a:cs typeface="Roboto Mono"/>
                <a:sym typeface="Roboto Mono"/>
              </a:rPr>
              <a:t>GE</a:t>
            </a:r>
            <a:r>
              <a:rPr lang="en" sz="600">
                <a:solidFill>
                  <a:srgbClr val="FF0000"/>
                </a:solidFill>
                <a:latin typeface="Roboto Mono"/>
                <a:ea typeface="Roboto Mono"/>
                <a:cs typeface="Roboto Mono"/>
                <a:sym typeface="Roboto Mono"/>
              </a:rPr>
              <a:t>T / HTTP/1.1\r\n</a:t>
            </a:r>
            <a:endParaRPr sz="600">
              <a:solidFill>
                <a:srgbClr val="FF0000"/>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600">
                <a:solidFill>
                  <a:srgbClr val="00FFFF"/>
                </a:solidFill>
                <a:latin typeface="Roboto Mono"/>
                <a:ea typeface="Roboto Mono"/>
                <a:cs typeface="Roboto Mono"/>
                <a:sym typeface="Roboto Mono"/>
              </a:rPr>
              <a:t>\r\n</a:t>
            </a:r>
            <a:endParaRPr sz="400">
              <a:solidFill>
                <a:srgbClr val="00FFFF"/>
              </a:solidFill>
            </a:endParaRPr>
          </a:p>
        </p:txBody>
      </p:sp>
      <p:sp>
        <p:nvSpPr>
          <p:cNvPr id="497" name="Google Shape;497;p50"/>
          <p:cNvSpPr txBox="1"/>
          <p:nvPr/>
        </p:nvSpPr>
        <p:spPr>
          <a:xfrm>
            <a:off x="117575" y="1363664"/>
            <a:ext cx="1116600" cy="4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
                <a:solidFill>
                  <a:srgbClr val="FF0000"/>
                </a:solidFill>
                <a:latin typeface="Roboto Mono"/>
                <a:ea typeface="Roboto Mono"/>
                <a:cs typeface="Roboto Mono"/>
                <a:sym typeface="Roboto Mono"/>
              </a:rPr>
              <a:t>GET / HTTP/1.1\r\n</a:t>
            </a:r>
            <a:endParaRPr sz="6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00FFFF"/>
                </a:solidFill>
                <a:latin typeface="Roboto Mono"/>
                <a:ea typeface="Roboto Mono"/>
                <a:cs typeface="Roboto Mono"/>
                <a:sym typeface="Roboto Mono"/>
              </a:rPr>
              <a:t>Proxied: Yes\r\n</a:t>
            </a:r>
            <a:endParaRPr sz="6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00FFFF"/>
                </a:solidFill>
                <a:latin typeface="Roboto Mono"/>
                <a:ea typeface="Roboto Mono"/>
                <a:cs typeface="Roboto Mono"/>
                <a:sym typeface="Roboto Mono"/>
              </a:rPr>
              <a:t>\r\n</a:t>
            </a:r>
            <a:endParaRPr sz="1800">
              <a:solidFill>
                <a:srgbClr val="00FFFF"/>
              </a:solidFill>
            </a:endParaRPr>
          </a:p>
        </p:txBody>
      </p:sp>
      <p:sp>
        <p:nvSpPr>
          <p:cNvPr id="498" name="Google Shape;498;p50"/>
          <p:cNvSpPr txBox="1"/>
          <p:nvPr/>
        </p:nvSpPr>
        <p:spPr>
          <a:xfrm>
            <a:off x="2274232" y="1363664"/>
            <a:ext cx="1312200" cy="72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FF0000"/>
                </a:solidFill>
                <a:latin typeface="Roboto Mono"/>
                <a:ea typeface="Roboto Mono"/>
                <a:cs typeface="Roboto Mono"/>
                <a:sym typeface="Roboto Mono"/>
              </a:rPr>
              <a:t>HTTP/1.1 200 OK\r\n</a:t>
            </a:r>
            <a:endParaRPr sz="6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00FFFF"/>
                </a:solidFill>
                <a:latin typeface="Roboto Mono"/>
                <a:ea typeface="Roboto Mono"/>
                <a:cs typeface="Roboto Mono"/>
                <a:sym typeface="Roboto Mono"/>
              </a:rPr>
              <a:t>Content-Length: 32\r\n</a:t>
            </a:r>
            <a:endParaRPr sz="6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00FFFF"/>
                </a:solidFill>
                <a:latin typeface="Roboto Mono"/>
                <a:ea typeface="Roboto Mono"/>
                <a:cs typeface="Roboto Mono"/>
                <a:sym typeface="Roboto Mono"/>
              </a:rPr>
              <a:t>\r\n</a:t>
            </a:r>
            <a:endParaRPr sz="6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FF00FF"/>
                </a:solidFill>
                <a:latin typeface="Roboto Mono"/>
                <a:ea typeface="Roboto Mono"/>
                <a:cs typeface="Roboto Mono"/>
                <a:sym typeface="Roboto Mono"/>
              </a:rPr>
              <a:t>GET / HTTP/1.1\r\n</a:t>
            </a:r>
            <a:endParaRPr sz="600">
              <a:solidFill>
                <a:srgbClr val="FF00FF"/>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FF00FF"/>
                </a:solidFill>
                <a:latin typeface="Roboto Mono"/>
                <a:ea typeface="Roboto Mono"/>
                <a:cs typeface="Roboto Mono"/>
                <a:sym typeface="Roboto Mono"/>
              </a:rPr>
              <a:t>Proxied: Yes\r\n</a:t>
            </a:r>
            <a:endParaRPr sz="600">
              <a:solidFill>
                <a:srgbClr val="FF00FF"/>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FF00FF"/>
                </a:solidFill>
                <a:latin typeface="Roboto Mono"/>
                <a:ea typeface="Roboto Mono"/>
                <a:cs typeface="Roboto Mono"/>
                <a:sym typeface="Roboto Mono"/>
              </a:rPr>
              <a:t>\r\n</a:t>
            </a:r>
            <a:endParaRPr sz="600">
              <a:solidFill>
                <a:srgbClr val="FF00FF"/>
              </a:solidFill>
              <a:latin typeface="Roboto Mono"/>
              <a:ea typeface="Roboto Mono"/>
              <a:cs typeface="Roboto Mono"/>
              <a:sym typeface="Roboto Mono"/>
            </a:endParaRPr>
          </a:p>
        </p:txBody>
      </p:sp>
      <p:sp>
        <p:nvSpPr>
          <p:cNvPr id="499" name="Google Shape;499;p50"/>
          <p:cNvSpPr txBox="1"/>
          <p:nvPr/>
        </p:nvSpPr>
        <p:spPr>
          <a:xfrm>
            <a:off x="2274232" y="3242222"/>
            <a:ext cx="1217700" cy="31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600">
                <a:solidFill>
                  <a:srgbClr val="FF0000"/>
                </a:solidFill>
                <a:latin typeface="Roboto Mono"/>
                <a:ea typeface="Roboto Mono"/>
                <a:cs typeface="Roboto Mono"/>
                <a:sym typeface="Roboto Mono"/>
              </a:rPr>
              <a:t>HTTP/1.1 200 OK\r\n</a:t>
            </a:r>
            <a:endParaRPr sz="600">
              <a:solidFill>
                <a:srgbClr val="FF0000"/>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600">
                <a:solidFill>
                  <a:srgbClr val="00FFFF"/>
                </a:solidFill>
                <a:latin typeface="Roboto Mono"/>
                <a:ea typeface="Roboto Mono"/>
                <a:cs typeface="Roboto Mono"/>
                <a:sym typeface="Roboto Mono"/>
              </a:rPr>
              <a:t>Content-Length: 32\r\n</a:t>
            </a:r>
            <a:endParaRPr sz="600">
              <a:solidFill>
                <a:srgbClr val="00FF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600">
                <a:solidFill>
                  <a:srgbClr val="00FFFF"/>
                </a:solidFill>
                <a:latin typeface="Roboto Mono"/>
                <a:ea typeface="Roboto Mono"/>
                <a:cs typeface="Roboto Mono"/>
                <a:sym typeface="Roboto Mono"/>
              </a:rPr>
              <a:t>\r\n</a:t>
            </a:r>
            <a:endParaRPr sz="600">
              <a:solidFill>
                <a:srgbClr val="00FF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600">
                <a:solidFill>
                  <a:srgbClr val="FF00FF"/>
                </a:solidFill>
                <a:latin typeface="Roboto Mono"/>
                <a:ea typeface="Roboto Mono"/>
                <a:cs typeface="Roboto Mono"/>
                <a:sym typeface="Roboto Mono"/>
              </a:rPr>
              <a:t>GET / HTTP/1.1\r\n</a:t>
            </a:r>
            <a:endParaRPr sz="600">
              <a:solidFill>
                <a:srgbClr val="FF00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600">
                <a:solidFill>
                  <a:srgbClr val="FF00FF"/>
                </a:solidFill>
                <a:latin typeface="Roboto Mono"/>
                <a:ea typeface="Roboto Mono"/>
                <a:cs typeface="Roboto Mono"/>
                <a:sym typeface="Roboto Mono"/>
              </a:rPr>
              <a:t>Proxied: Yes\r\n</a:t>
            </a:r>
            <a:endParaRPr sz="600">
              <a:solidFill>
                <a:srgbClr val="FF00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600">
                <a:solidFill>
                  <a:srgbClr val="FF00FF"/>
                </a:solidFill>
                <a:latin typeface="Roboto Mono"/>
                <a:ea typeface="Roboto Mono"/>
                <a:cs typeface="Roboto Mono"/>
                <a:sym typeface="Roboto Mono"/>
              </a:rPr>
              <a:t>\r\n</a:t>
            </a:r>
            <a:endParaRPr sz="600">
              <a:solidFill>
                <a:srgbClr val="FF00FF"/>
              </a:solidFill>
              <a:latin typeface="Roboto Mono"/>
              <a:ea typeface="Roboto Mono"/>
              <a:cs typeface="Roboto Mono"/>
              <a:sym typeface="Roboto Mono"/>
            </a:endParaRPr>
          </a:p>
          <a:p>
            <a:pPr indent="0" lvl="0" marL="0" rtl="0" algn="l">
              <a:spcBef>
                <a:spcPts val="0"/>
              </a:spcBef>
              <a:spcAft>
                <a:spcPts val="0"/>
              </a:spcAft>
              <a:buNone/>
            </a:pPr>
            <a:r>
              <a:t/>
            </a:r>
            <a:endParaRPr sz="1800">
              <a:solidFill>
                <a:schemeClr val="dk2"/>
              </a:solidFill>
            </a:endParaRPr>
          </a:p>
        </p:txBody>
      </p:sp>
      <p:cxnSp>
        <p:nvCxnSpPr>
          <p:cNvPr id="500" name="Google Shape;500;p50"/>
          <p:cNvCxnSpPr>
            <a:stCxn id="489" idx="3"/>
            <a:endCxn id="501" idx="1"/>
          </p:cNvCxnSpPr>
          <p:nvPr/>
        </p:nvCxnSpPr>
        <p:spPr>
          <a:xfrm flipH="1" rot="10800000">
            <a:off x="2749756" y="597065"/>
            <a:ext cx="2752500" cy="4099500"/>
          </a:xfrm>
          <a:prstGeom prst="straightConnector1">
            <a:avLst/>
          </a:prstGeom>
          <a:noFill/>
          <a:ln cap="flat" cmpd="sng" w="9525">
            <a:solidFill>
              <a:schemeClr val="lt1"/>
            </a:solidFill>
            <a:prstDash val="solid"/>
            <a:round/>
            <a:headEnd len="med" w="med" type="none"/>
            <a:tailEnd len="med" w="med" type="triangle"/>
          </a:ln>
        </p:spPr>
      </p:cxnSp>
      <p:cxnSp>
        <p:nvCxnSpPr>
          <p:cNvPr id="502" name="Google Shape;502;p50"/>
          <p:cNvCxnSpPr>
            <a:stCxn id="489" idx="3"/>
            <a:endCxn id="503" idx="1"/>
          </p:cNvCxnSpPr>
          <p:nvPr/>
        </p:nvCxnSpPr>
        <p:spPr>
          <a:xfrm>
            <a:off x="2749756" y="4696565"/>
            <a:ext cx="2752500" cy="0"/>
          </a:xfrm>
          <a:prstGeom prst="straightConnector1">
            <a:avLst/>
          </a:prstGeom>
          <a:noFill/>
          <a:ln cap="flat" cmpd="sng" w="9525">
            <a:solidFill>
              <a:schemeClr val="lt1"/>
            </a:solidFill>
            <a:prstDash val="solid"/>
            <a:round/>
            <a:headEnd len="med" w="med" type="none"/>
            <a:tailEnd len="med" w="med" type="triangle"/>
          </a:ln>
        </p:spPr>
      </p:cxnSp>
      <p:sp>
        <p:nvSpPr>
          <p:cNvPr id="501" name="Google Shape;501;p50"/>
          <p:cNvSpPr/>
          <p:nvPr/>
        </p:nvSpPr>
        <p:spPr>
          <a:xfrm>
            <a:off x="5502221" y="301239"/>
            <a:ext cx="2543700" cy="5919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Server 1</a:t>
            </a:r>
            <a:endParaRPr>
              <a:solidFill>
                <a:schemeClr val="lt1"/>
              </a:solidFill>
            </a:endParaRPr>
          </a:p>
        </p:txBody>
      </p:sp>
      <p:sp>
        <p:nvSpPr>
          <p:cNvPr id="503" name="Google Shape;503;p50"/>
          <p:cNvSpPr/>
          <p:nvPr/>
        </p:nvSpPr>
        <p:spPr>
          <a:xfrm>
            <a:off x="5502227" y="4400634"/>
            <a:ext cx="2543700" cy="5919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Server N</a:t>
            </a:r>
            <a:endParaRPr>
              <a:solidFill>
                <a:schemeClr val="lt1"/>
              </a:solidFill>
            </a:endParaRPr>
          </a:p>
        </p:txBody>
      </p:sp>
      <p:sp>
        <p:nvSpPr>
          <p:cNvPr id="504" name="Google Shape;504;p50"/>
          <p:cNvSpPr txBox="1"/>
          <p:nvPr/>
        </p:nvSpPr>
        <p:spPr>
          <a:xfrm>
            <a:off x="6660525" y="2355900"/>
            <a:ext cx="227100" cy="98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rPr>
              <a:t>.</a:t>
            </a:r>
            <a:endParaRPr sz="3000">
              <a:solidFill>
                <a:schemeClr val="dk1"/>
              </a:solidFill>
            </a:endParaRPr>
          </a:p>
          <a:p>
            <a:pPr indent="0" lvl="0" marL="0" rtl="0" algn="l">
              <a:spcBef>
                <a:spcPts val="0"/>
              </a:spcBef>
              <a:spcAft>
                <a:spcPts val="0"/>
              </a:spcAft>
              <a:buNone/>
            </a:pPr>
            <a:r>
              <a:rPr lang="en" sz="3000">
                <a:solidFill>
                  <a:schemeClr val="dk1"/>
                </a:solidFill>
              </a:rPr>
              <a:t>.</a:t>
            </a:r>
            <a:endParaRPr sz="3000">
              <a:solidFill>
                <a:schemeClr val="dk1"/>
              </a:solidFill>
            </a:endParaRPr>
          </a:p>
          <a:p>
            <a:pPr indent="0" lvl="0" marL="0" rtl="0" algn="l">
              <a:spcBef>
                <a:spcPts val="0"/>
              </a:spcBef>
              <a:spcAft>
                <a:spcPts val="0"/>
              </a:spcAft>
              <a:buNone/>
            </a:pPr>
            <a:r>
              <a:rPr lang="en" sz="3000">
                <a:solidFill>
                  <a:schemeClr val="dk1"/>
                </a:solidFill>
              </a:rPr>
              <a:t>.</a:t>
            </a:r>
            <a:endParaRPr sz="3000">
              <a:solidFill>
                <a:schemeClr val="dk1"/>
              </a:solidFill>
            </a:endParaRPr>
          </a:p>
        </p:txBody>
      </p:sp>
      <p:sp>
        <p:nvSpPr>
          <p:cNvPr id="505" name="Google Shape;505;p50"/>
          <p:cNvSpPr/>
          <p:nvPr/>
        </p:nvSpPr>
        <p:spPr>
          <a:xfrm>
            <a:off x="5502221" y="1492253"/>
            <a:ext cx="2543700" cy="5919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Server 2</a:t>
            </a:r>
            <a:endParaRPr>
              <a:solidFill>
                <a:schemeClr val="lt1"/>
              </a:solidFill>
            </a:endParaRPr>
          </a:p>
        </p:txBody>
      </p:sp>
      <p:cxnSp>
        <p:nvCxnSpPr>
          <p:cNvPr id="506" name="Google Shape;506;p50"/>
          <p:cNvCxnSpPr>
            <a:stCxn id="489" idx="3"/>
            <a:endCxn id="505" idx="1"/>
          </p:cNvCxnSpPr>
          <p:nvPr/>
        </p:nvCxnSpPr>
        <p:spPr>
          <a:xfrm flipH="1" rot="10800000">
            <a:off x="2749756" y="1788065"/>
            <a:ext cx="2752500" cy="2908500"/>
          </a:xfrm>
          <a:prstGeom prst="straightConnector1">
            <a:avLst/>
          </a:prstGeom>
          <a:noFill/>
          <a:ln cap="flat" cmpd="sng" w="9525">
            <a:solidFill>
              <a:schemeClr val="lt1"/>
            </a:solidFill>
            <a:prstDash val="solid"/>
            <a:round/>
            <a:headEnd len="med" w="med" type="none"/>
            <a:tailEnd len="med" w="med" type="triangle"/>
          </a:ln>
        </p:spPr>
      </p:cxnSp>
      <p:sp>
        <p:nvSpPr>
          <p:cNvPr id="507" name="Google Shape;507;p50"/>
          <p:cNvSpPr txBox="1"/>
          <p:nvPr/>
        </p:nvSpPr>
        <p:spPr>
          <a:xfrm>
            <a:off x="3832300" y="3437364"/>
            <a:ext cx="1116600" cy="4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FF0000"/>
                </a:solidFill>
                <a:latin typeface="Roboto Mono"/>
                <a:ea typeface="Roboto Mono"/>
                <a:cs typeface="Roboto Mono"/>
                <a:sym typeface="Roboto Mono"/>
              </a:rPr>
              <a:t>GET / HTTP/1.1\r\n</a:t>
            </a:r>
            <a:endParaRPr sz="6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00FFFF"/>
                </a:solidFill>
                <a:latin typeface="Roboto Mono"/>
                <a:ea typeface="Roboto Mono"/>
                <a:cs typeface="Roboto Mono"/>
                <a:sym typeface="Roboto Mono"/>
              </a:rPr>
              <a:t>Proxied: Yes\r\n</a:t>
            </a:r>
            <a:endParaRPr sz="6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00FFFF"/>
                </a:solidFill>
                <a:latin typeface="Roboto Mono"/>
                <a:ea typeface="Roboto Mono"/>
                <a:cs typeface="Roboto Mono"/>
                <a:sym typeface="Roboto Mono"/>
              </a:rPr>
              <a:t>\r\n</a:t>
            </a:r>
            <a:endParaRPr sz="1800">
              <a:solidFill>
                <a:srgbClr val="00FFFF"/>
              </a:solidFill>
            </a:endParaRPr>
          </a:p>
        </p:txBody>
      </p:sp>
      <p:sp>
        <p:nvSpPr>
          <p:cNvPr id="508" name="Google Shape;508;p50"/>
          <p:cNvSpPr txBox="1"/>
          <p:nvPr/>
        </p:nvSpPr>
        <p:spPr>
          <a:xfrm>
            <a:off x="2571600" y="3091914"/>
            <a:ext cx="1116600" cy="4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FF0000"/>
                </a:solidFill>
                <a:latin typeface="Roboto Mono"/>
                <a:ea typeface="Roboto Mono"/>
                <a:cs typeface="Roboto Mono"/>
                <a:sym typeface="Roboto Mono"/>
              </a:rPr>
              <a:t>GET / HTTP/1.1\r\n</a:t>
            </a:r>
            <a:endParaRPr sz="6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00FFFF"/>
                </a:solidFill>
                <a:latin typeface="Roboto Mono"/>
                <a:ea typeface="Roboto Mono"/>
                <a:cs typeface="Roboto Mono"/>
                <a:sym typeface="Roboto Mono"/>
              </a:rPr>
              <a:t>Proxied: Yes\r\n</a:t>
            </a:r>
            <a:endParaRPr sz="6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00FFFF"/>
                </a:solidFill>
                <a:latin typeface="Roboto Mono"/>
                <a:ea typeface="Roboto Mono"/>
                <a:cs typeface="Roboto Mono"/>
                <a:sym typeface="Roboto Mono"/>
              </a:rPr>
              <a:t>\r\n</a:t>
            </a:r>
            <a:endParaRPr sz="1800">
              <a:solidFill>
                <a:srgbClr val="00FFFF"/>
              </a:solidFill>
            </a:endParaRPr>
          </a:p>
        </p:txBody>
      </p:sp>
      <p:sp>
        <p:nvSpPr>
          <p:cNvPr id="509" name="Google Shape;509;p50"/>
          <p:cNvSpPr txBox="1"/>
          <p:nvPr/>
        </p:nvSpPr>
        <p:spPr>
          <a:xfrm>
            <a:off x="3326000" y="4228914"/>
            <a:ext cx="1116600" cy="4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FF0000"/>
                </a:solidFill>
                <a:latin typeface="Roboto Mono"/>
                <a:ea typeface="Roboto Mono"/>
                <a:cs typeface="Roboto Mono"/>
                <a:sym typeface="Roboto Mono"/>
              </a:rPr>
              <a:t>GET / HTTP/1.1\r\n</a:t>
            </a:r>
            <a:endParaRPr sz="6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00FFFF"/>
                </a:solidFill>
                <a:latin typeface="Roboto Mono"/>
                <a:ea typeface="Roboto Mono"/>
                <a:cs typeface="Roboto Mono"/>
                <a:sym typeface="Roboto Mono"/>
              </a:rPr>
              <a:t>Proxied: Yes\r\n</a:t>
            </a:r>
            <a:endParaRPr sz="6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00FFFF"/>
                </a:solidFill>
                <a:latin typeface="Roboto Mono"/>
                <a:ea typeface="Roboto Mono"/>
                <a:cs typeface="Roboto Mono"/>
                <a:sym typeface="Roboto Mono"/>
              </a:rPr>
              <a:t>\r\n</a:t>
            </a:r>
            <a:endParaRPr sz="1800">
              <a:solidFill>
                <a:srgbClr val="00FFFF"/>
              </a:solidFill>
            </a:endParaRPr>
          </a:p>
        </p:txBody>
      </p:sp>
      <p:cxnSp>
        <p:nvCxnSpPr>
          <p:cNvPr id="510" name="Google Shape;510;p50"/>
          <p:cNvCxnSpPr/>
          <p:nvPr/>
        </p:nvCxnSpPr>
        <p:spPr>
          <a:xfrm flipH="1">
            <a:off x="2749746" y="597064"/>
            <a:ext cx="2752500" cy="4099500"/>
          </a:xfrm>
          <a:prstGeom prst="straightConnector1">
            <a:avLst/>
          </a:prstGeom>
          <a:noFill/>
          <a:ln cap="flat" cmpd="sng" w="9525">
            <a:solidFill>
              <a:schemeClr val="lt1"/>
            </a:solidFill>
            <a:prstDash val="solid"/>
            <a:round/>
            <a:headEnd len="med" w="med" type="none"/>
            <a:tailEnd len="med" w="med" type="triangle"/>
          </a:ln>
        </p:spPr>
      </p:cxnSp>
      <p:cxnSp>
        <p:nvCxnSpPr>
          <p:cNvPr id="511" name="Google Shape;511;p50"/>
          <p:cNvCxnSpPr/>
          <p:nvPr/>
        </p:nvCxnSpPr>
        <p:spPr>
          <a:xfrm flipH="1">
            <a:off x="2749721" y="1788078"/>
            <a:ext cx="2752500" cy="2908500"/>
          </a:xfrm>
          <a:prstGeom prst="straightConnector1">
            <a:avLst/>
          </a:prstGeom>
          <a:noFill/>
          <a:ln cap="flat" cmpd="sng" w="9525">
            <a:solidFill>
              <a:schemeClr val="lt1"/>
            </a:solidFill>
            <a:prstDash val="solid"/>
            <a:round/>
            <a:headEnd len="med" w="med" type="none"/>
            <a:tailEnd len="med" w="med" type="triangle"/>
          </a:ln>
        </p:spPr>
      </p:cxnSp>
      <p:cxnSp>
        <p:nvCxnSpPr>
          <p:cNvPr id="512" name="Google Shape;512;p50"/>
          <p:cNvCxnSpPr/>
          <p:nvPr/>
        </p:nvCxnSpPr>
        <p:spPr>
          <a:xfrm rot="10800000">
            <a:off x="2749727" y="4696584"/>
            <a:ext cx="2752500" cy="0"/>
          </a:xfrm>
          <a:prstGeom prst="straightConnector1">
            <a:avLst/>
          </a:prstGeom>
          <a:noFill/>
          <a:ln cap="flat" cmpd="sng" w="9525">
            <a:solidFill>
              <a:schemeClr val="lt1"/>
            </a:solidFill>
            <a:prstDash val="solid"/>
            <a:round/>
            <a:headEnd len="med" w="med" type="none"/>
            <a:tailEnd len="med" w="med" type="triangle"/>
          </a:ln>
        </p:spPr>
      </p:cxnSp>
      <p:sp>
        <p:nvSpPr>
          <p:cNvPr id="513" name="Google Shape;513;p50"/>
          <p:cNvSpPr txBox="1"/>
          <p:nvPr/>
        </p:nvSpPr>
        <p:spPr>
          <a:xfrm>
            <a:off x="2302725" y="3080225"/>
            <a:ext cx="1367700" cy="4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FF0000"/>
                </a:solidFill>
                <a:latin typeface="Roboto Mono"/>
                <a:ea typeface="Roboto Mono"/>
                <a:cs typeface="Roboto Mono"/>
                <a:sym typeface="Roboto Mono"/>
              </a:rPr>
              <a:t>HTTP/1.1 200 OK\r\n</a:t>
            </a:r>
            <a:endParaRPr sz="6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00FFFF"/>
                </a:solidFill>
                <a:latin typeface="Roboto Mono"/>
                <a:ea typeface="Roboto Mono"/>
                <a:cs typeface="Roboto Mono"/>
                <a:sym typeface="Roboto Mono"/>
              </a:rPr>
              <a:t>Content-Length: 100\r\n</a:t>
            </a:r>
            <a:endParaRPr sz="6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00FFFF"/>
                </a:solidFill>
                <a:latin typeface="Roboto Mono"/>
                <a:ea typeface="Roboto Mono"/>
                <a:cs typeface="Roboto Mono"/>
                <a:sym typeface="Roboto Mono"/>
              </a:rPr>
              <a:t>\r\n</a:t>
            </a:r>
            <a:endParaRPr sz="6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FF00FF"/>
                </a:solidFill>
                <a:latin typeface="Roboto Mono"/>
                <a:ea typeface="Roboto Mono"/>
                <a:cs typeface="Roboto Mono"/>
                <a:sym typeface="Roboto Mono"/>
              </a:rPr>
              <a:t>{“headers”: [...], ...}</a:t>
            </a:r>
            <a:endParaRPr sz="600">
              <a:solidFill>
                <a:srgbClr val="FF00FF"/>
              </a:solidFill>
              <a:latin typeface="Roboto Mono"/>
              <a:ea typeface="Roboto Mono"/>
              <a:cs typeface="Roboto Mono"/>
              <a:sym typeface="Roboto Mono"/>
            </a:endParaRPr>
          </a:p>
        </p:txBody>
      </p:sp>
      <p:sp>
        <p:nvSpPr>
          <p:cNvPr id="514" name="Google Shape;514;p50"/>
          <p:cNvSpPr txBox="1"/>
          <p:nvPr/>
        </p:nvSpPr>
        <p:spPr>
          <a:xfrm>
            <a:off x="3864725" y="3437375"/>
            <a:ext cx="1367700" cy="4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FF0000"/>
                </a:solidFill>
                <a:latin typeface="Roboto Mono"/>
                <a:ea typeface="Roboto Mono"/>
                <a:cs typeface="Roboto Mono"/>
                <a:sym typeface="Roboto Mono"/>
              </a:rPr>
              <a:t>HTTP/1.1 200 OK\r\n</a:t>
            </a:r>
            <a:endParaRPr sz="6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00FFFF"/>
                </a:solidFill>
                <a:latin typeface="Roboto Mono"/>
                <a:ea typeface="Roboto Mono"/>
                <a:cs typeface="Roboto Mono"/>
                <a:sym typeface="Roboto Mono"/>
              </a:rPr>
              <a:t>Content-Length: 100\r\n</a:t>
            </a:r>
            <a:endParaRPr sz="6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00FFFF"/>
                </a:solidFill>
                <a:latin typeface="Roboto Mono"/>
                <a:ea typeface="Roboto Mono"/>
                <a:cs typeface="Roboto Mono"/>
                <a:sym typeface="Roboto Mono"/>
              </a:rPr>
              <a:t>\r\n</a:t>
            </a:r>
            <a:endParaRPr sz="6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FF00FF"/>
                </a:solidFill>
                <a:latin typeface="Roboto Mono"/>
                <a:ea typeface="Roboto Mono"/>
                <a:cs typeface="Roboto Mono"/>
                <a:sym typeface="Roboto Mono"/>
              </a:rPr>
              <a:t>{“headers”: [...], ...}</a:t>
            </a:r>
            <a:endParaRPr sz="600">
              <a:solidFill>
                <a:srgbClr val="FF00FF"/>
              </a:solidFill>
              <a:latin typeface="Roboto Mono"/>
              <a:ea typeface="Roboto Mono"/>
              <a:cs typeface="Roboto Mono"/>
              <a:sym typeface="Roboto Mono"/>
            </a:endParaRPr>
          </a:p>
        </p:txBody>
      </p:sp>
      <p:sp>
        <p:nvSpPr>
          <p:cNvPr id="515" name="Google Shape;515;p50"/>
          <p:cNvSpPr txBox="1"/>
          <p:nvPr/>
        </p:nvSpPr>
        <p:spPr>
          <a:xfrm>
            <a:off x="3352863" y="4228925"/>
            <a:ext cx="1367700" cy="46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solidFill>
                  <a:srgbClr val="FF0000"/>
                </a:solidFill>
                <a:latin typeface="Roboto Mono"/>
                <a:ea typeface="Roboto Mono"/>
                <a:cs typeface="Roboto Mono"/>
                <a:sym typeface="Roboto Mono"/>
              </a:rPr>
              <a:t>HTTP/1.1 200 OK\r\n</a:t>
            </a:r>
            <a:endParaRPr sz="6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00FFFF"/>
                </a:solidFill>
                <a:latin typeface="Roboto Mono"/>
                <a:ea typeface="Roboto Mono"/>
                <a:cs typeface="Roboto Mono"/>
                <a:sym typeface="Roboto Mono"/>
              </a:rPr>
              <a:t>Content-Length: 100\r\n</a:t>
            </a:r>
            <a:endParaRPr sz="6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00FFFF"/>
                </a:solidFill>
                <a:latin typeface="Roboto Mono"/>
                <a:ea typeface="Roboto Mono"/>
                <a:cs typeface="Roboto Mono"/>
                <a:sym typeface="Roboto Mono"/>
              </a:rPr>
              <a:t>\r\n</a:t>
            </a:r>
            <a:endParaRPr sz="6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600">
                <a:solidFill>
                  <a:srgbClr val="FF00FF"/>
                </a:solidFill>
                <a:latin typeface="Roboto Mono"/>
                <a:ea typeface="Roboto Mono"/>
                <a:cs typeface="Roboto Mono"/>
                <a:sym typeface="Roboto Mono"/>
              </a:rPr>
              <a:t>{“headers”: [...], ...}</a:t>
            </a:r>
            <a:endParaRPr sz="600">
              <a:solidFill>
                <a:srgbClr val="FF00FF"/>
              </a:solidFill>
              <a:latin typeface="Roboto Mono"/>
              <a:ea typeface="Roboto Mono"/>
              <a:cs typeface="Roboto Mono"/>
              <a:sym typeface="Roboto Mon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7"/>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49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4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9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99"/>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49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49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0"/>
                                          </p:stCondLst>
                                        </p:cTn>
                                        <p:tgtEl>
                                          <p:spTgt spid="500"/>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50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50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507"/>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50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50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19" name="Shape 519"/>
        <p:cNvGrpSpPr/>
        <p:nvPr/>
      </p:nvGrpSpPr>
      <p:grpSpPr>
        <a:xfrm>
          <a:off x="0" y="0"/>
          <a:ext cx="0" cy="0"/>
          <a:chOff x="0" y="0"/>
          <a:chExt cx="0" cy="0"/>
        </a:xfrm>
      </p:grpSpPr>
      <p:sp>
        <p:nvSpPr>
          <p:cNvPr id="520" name="Google Shape;520;p51"/>
          <p:cNvSpPr/>
          <p:nvPr/>
        </p:nvSpPr>
        <p:spPr>
          <a:xfrm>
            <a:off x="2537277" y="3236087"/>
            <a:ext cx="1606500" cy="5283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Driver</a:t>
            </a:r>
            <a:r>
              <a:rPr lang="en">
                <a:solidFill>
                  <a:schemeClr val="lt1"/>
                </a:solidFill>
              </a:rPr>
              <a:t> Script</a:t>
            </a:r>
            <a:endParaRPr>
              <a:solidFill>
                <a:schemeClr val="lt1"/>
              </a:solidFill>
            </a:endParaRPr>
          </a:p>
        </p:txBody>
      </p:sp>
      <p:sp>
        <p:nvSpPr>
          <p:cNvPr id="521" name="Google Shape;521;p51"/>
          <p:cNvSpPr/>
          <p:nvPr/>
        </p:nvSpPr>
        <p:spPr>
          <a:xfrm>
            <a:off x="2537277" y="1725396"/>
            <a:ext cx="1606500" cy="5283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Transducer</a:t>
            </a:r>
            <a:endParaRPr>
              <a:solidFill>
                <a:schemeClr val="lt1"/>
              </a:solidFill>
            </a:endParaRPr>
          </a:p>
        </p:txBody>
      </p:sp>
      <p:cxnSp>
        <p:nvCxnSpPr>
          <p:cNvPr id="522" name="Google Shape;522;p51"/>
          <p:cNvCxnSpPr/>
          <p:nvPr/>
        </p:nvCxnSpPr>
        <p:spPr>
          <a:xfrm flipH="1" rot="10800000">
            <a:off x="3003239" y="2253838"/>
            <a:ext cx="11400" cy="983400"/>
          </a:xfrm>
          <a:prstGeom prst="straightConnector1">
            <a:avLst/>
          </a:prstGeom>
          <a:noFill/>
          <a:ln cap="flat" cmpd="sng" w="9525">
            <a:solidFill>
              <a:schemeClr val="lt1"/>
            </a:solidFill>
            <a:prstDash val="solid"/>
            <a:round/>
            <a:headEnd len="med" w="med" type="none"/>
            <a:tailEnd len="med" w="med" type="triangle"/>
          </a:ln>
        </p:spPr>
      </p:cxnSp>
      <p:cxnSp>
        <p:nvCxnSpPr>
          <p:cNvPr id="523" name="Google Shape;523;p51"/>
          <p:cNvCxnSpPr/>
          <p:nvPr/>
        </p:nvCxnSpPr>
        <p:spPr>
          <a:xfrm>
            <a:off x="3767947" y="2252752"/>
            <a:ext cx="0" cy="990900"/>
          </a:xfrm>
          <a:prstGeom prst="straightConnector1">
            <a:avLst/>
          </a:prstGeom>
          <a:noFill/>
          <a:ln cap="flat" cmpd="sng" w="9525">
            <a:solidFill>
              <a:schemeClr val="lt1"/>
            </a:solidFill>
            <a:prstDash val="solid"/>
            <a:round/>
            <a:headEnd len="med" w="med" type="none"/>
            <a:tailEnd len="med" w="med" type="triangle"/>
          </a:ln>
        </p:spPr>
      </p:cxnSp>
      <p:sp>
        <p:nvSpPr>
          <p:cNvPr id="524" name="Google Shape;524;p51"/>
          <p:cNvSpPr/>
          <p:nvPr/>
        </p:nvSpPr>
        <p:spPr>
          <a:xfrm>
            <a:off x="2537277" y="203950"/>
            <a:ext cx="1606500" cy="528300"/>
          </a:xfrm>
          <a:prstGeom prst="rect">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Echo Server</a:t>
            </a:r>
            <a:endParaRPr>
              <a:solidFill>
                <a:schemeClr val="lt1"/>
              </a:solidFill>
            </a:endParaRPr>
          </a:p>
        </p:txBody>
      </p:sp>
      <p:cxnSp>
        <p:nvCxnSpPr>
          <p:cNvPr id="525" name="Google Shape;525;p51"/>
          <p:cNvCxnSpPr/>
          <p:nvPr/>
        </p:nvCxnSpPr>
        <p:spPr>
          <a:xfrm flipH="1" rot="10800000">
            <a:off x="3003239" y="734461"/>
            <a:ext cx="11400" cy="983400"/>
          </a:xfrm>
          <a:prstGeom prst="straightConnector1">
            <a:avLst/>
          </a:prstGeom>
          <a:noFill/>
          <a:ln cap="flat" cmpd="sng" w="9525">
            <a:solidFill>
              <a:schemeClr val="lt1"/>
            </a:solidFill>
            <a:prstDash val="solid"/>
            <a:round/>
            <a:headEnd len="med" w="med" type="none"/>
            <a:tailEnd len="med" w="med" type="triangle"/>
          </a:ln>
        </p:spPr>
      </p:cxnSp>
      <p:cxnSp>
        <p:nvCxnSpPr>
          <p:cNvPr id="526" name="Google Shape;526;p51"/>
          <p:cNvCxnSpPr/>
          <p:nvPr/>
        </p:nvCxnSpPr>
        <p:spPr>
          <a:xfrm>
            <a:off x="3767947" y="733376"/>
            <a:ext cx="0" cy="990900"/>
          </a:xfrm>
          <a:prstGeom prst="straightConnector1">
            <a:avLst/>
          </a:prstGeom>
          <a:noFill/>
          <a:ln cap="flat" cmpd="sng" w="9525">
            <a:solidFill>
              <a:schemeClr val="lt1"/>
            </a:solidFill>
            <a:prstDash val="solid"/>
            <a:round/>
            <a:headEnd len="med" w="med" type="none"/>
            <a:tailEnd len="med" w="med" type="triangle"/>
          </a:ln>
        </p:spPr>
      </p:cxnSp>
      <p:cxnSp>
        <p:nvCxnSpPr>
          <p:cNvPr id="527" name="Google Shape;527;p51"/>
          <p:cNvCxnSpPr>
            <a:stCxn id="520" idx="3"/>
            <a:endCxn id="528" idx="1"/>
          </p:cNvCxnSpPr>
          <p:nvPr/>
        </p:nvCxnSpPr>
        <p:spPr>
          <a:xfrm flipH="1" rot="10800000">
            <a:off x="4143777" y="493037"/>
            <a:ext cx="2140800" cy="3007200"/>
          </a:xfrm>
          <a:prstGeom prst="straightConnector1">
            <a:avLst/>
          </a:prstGeom>
          <a:noFill/>
          <a:ln cap="flat" cmpd="sng" w="9525">
            <a:solidFill>
              <a:schemeClr val="dk2"/>
            </a:solidFill>
            <a:prstDash val="solid"/>
            <a:round/>
            <a:headEnd len="med" w="med" type="none"/>
            <a:tailEnd len="med" w="med" type="triangle"/>
          </a:ln>
        </p:spPr>
      </p:cxnSp>
      <p:cxnSp>
        <p:nvCxnSpPr>
          <p:cNvPr id="529" name="Google Shape;529;p51"/>
          <p:cNvCxnSpPr>
            <a:stCxn id="520" idx="3"/>
            <a:endCxn id="530" idx="1"/>
          </p:cNvCxnSpPr>
          <p:nvPr/>
        </p:nvCxnSpPr>
        <p:spPr>
          <a:xfrm>
            <a:off x="4143777" y="3500237"/>
            <a:ext cx="2140800" cy="0"/>
          </a:xfrm>
          <a:prstGeom prst="straightConnector1">
            <a:avLst/>
          </a:prstGeom>
          <a:noFill/>
          <a:ln cap="flat" cmpd="sng" w="9525">
            <a:solidFill>
              <a:schemeClr val="dk2"/>
            </a:solidFill>
            <a:prstDash val="solid"/>
            <a:round/>
            <a:headEnd len="med" w="med" type="none"/>
            <a:tailEnd len="med" w="med" type="triangle"/>
          </a:ln>
        </p:spPr>
      </p:cxnSp>
      <p:sp>
        <p:nvSpPr>
          <p:cNvPr id="528" name="Google Shape;528;p51"/>
          <p:cNvSpPr/>
          <p:nvPr/>
        </p:nvSpPr>
        <p:spPr>
          <a:xfrm>
            <a:off x="6284460" y="276018"/>
            <a:ext cx="1978200" cy="4341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Server 1</a:t>
            </a:r>
            <a:endParaRPr>
              <a:solidFill>
                <a:schemeClr val="lt1"/>
              </a:solidFill>
            </a:endParaRPr>
          </a:p>
        </p:txBody>
      </p:sp>
      <p:sp>
        <p:nvSpPr>
          <p:cNvPr id="530" name="Google Shape;530;p51"/>
          <p:cNvSpPr/>
          <p:nvPr/>
        </p:nvSpPr>
        <p:spPr>
          <a:xfrm>
            <a:off x="6284465" y="3283196"/>
            <a:ext cx="1978200" cy="4341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Server N</a:t>
            </a:r>
            <a:endParaRPr>
              <a:solidFill>
                <a:schemeClr val="lt1"/>
              </a:solidFill>
            </a:endParaRPr>
          </a:p>
        </p:txBody>
      </p:sp>
      <p:sp>
        <p:nvSpPr>
          <p:cNvPr id="531" name="Google Shape;531;p51"/>
          <p:cNvSpPr txBox="1"/>
          <p:nvPr/>
        </p:nvSpPr>
        <p:spPr>
          <a:xfrm>
            <a:off x="7185278" y="1783248"/>
            <a:ext cx="176700" cy="7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dk1"/>
                </a:solidFill>
              </a:rPr>
              <a:t>.</a:t>
            </a:r>
            <a:endParaRPr sz="3000">
              <a:solidFill>
                <a:schemeClr val="dk1"/>
              </a:solidFill>
            </a:endParaRPr>
          </a:p>
          <a:p>
            <a:pPr indent="0" lvl="0" marL="0" rtl="0" algn="l">
              <a:spcBef>
                <a:spcPts val="0"/>
              </a:spcBef>
              <a:spcAft>
                <a:spcPts val="0"/>
              </a:spcAft>
              <a:buNone/>
            </a:pPr>
            <a:r>
              <a:rPr lang="en" sz="3000">
                <a:solidFill>
                  <a:schemeClr val="dk1"/>
                </a:solidFill>
              </a:rPr>
              <a:t>.</a:t>
            </a:r>
            <a:endParaRPr sz="3000">
              <a:solidFill>
                <a:schemeClr val="dk1"/>
              </a:solidFill>
            </a:endParaRPr>
          </a:p>
          <a:p>
            <a:pPr indent="0" lvl="0" marL="0" rtl="0" algn="l">
              <a:spcBef>
                <a:spcPts val="0"/>
              </a:spcBef>
              <a:spcAft>
                <a:spcPts val="0"/>
              </a:spcAft>
              <a:buNone/>
            </a:pPr>
            <a:r>
              <a:rPr lang="en" sz="3000">
                <a:solidFill>
                  <a:schemeClr val="dk1"/>
                </a:solidFill>
              </a:rPr>
              <a:t>.</a:t>
            </a:r>
            <a:endParaRPr sz="3000">
              <a:solidFill>
                <a:schemeClr val="dk1"/>
              </a:solidFill>
            </a:endParaRPr>
          </a:p>
        </p:txBody>
      </p:sp>
      <p:sp>
        <p:nvSpPr>
          <p:cNvPr id="532" name="Google Shape;532;p51"/>
          <p:cNvSpPr/>
          <p:nvPr/>
        </p:nvSpPr>
        <p:spPr>
          <a:xfrm>
            <a:off x="6284460" y="1149705"/>
            <a:ext cx="1978200" cy="4341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Server 2</a:t>
            </a:r>
            <a:endParaRPr>
              <a:solidFill>
                <a:schemeClr val="lt1"/>
              </a:solidFill>
            </a:endParaRPr>
          </a:p>
        </p:txBody>
      </p:sp>
      <p:cxnSp>
        <p:nvCxnSpPr>
          <p:cNvPr id="533" name="Google Shape;533;p51"/>
          <p:cNvCxnSpPr>
            <a:stCxn id="520" idx="3"/>
            <a:endCxn id="532" idx="1"/>
          </p:cNvCxnSpPr>
          <p:nvPr/>
        </p:nvCxnSpPr>
        <p:spPr>
          <a:xfrm flipH="1" rot="10800000">
            <a:off x="4143777" y="1366637"/>
            <a:ext cx="2140800" cy="2133600"/>
          </a:xfrm>
          <a:prstGeom prst="straightConnector1">
            <a:avLst/>
          </a:prstGeom>
          <a:noFill/>
          <a:ln cap="flat" cmpd="sng" w="9525">
            <a:solidFill>
              <a:schemeClr val="dk2"/>
            </a:solidFill>
            <a:prstDash val="solid"/>
            <a:round/>
            <a:headEnd len="med" w="med" type="none"/>
            <a:tailEnd len="med" w="med" type="triangle"/>
          </a:ln>
        </p:spPr>
      </p:cxnSp>
      <p:cxnSp>
        <p:nvCxnSpPr>
          <p:cNvPr id="534" name="Google Shape;534;p51"/>
          <p:cNvCxnSpPr>
            <a:stCxn id="528" idx="1"/>
            <a:endCxn id="520" idx="3"/>
          </p:cNvCxnSpPr>
          <p:nvPr/>
        </p:nvCxnSpPr>
        <p:spPr>
          <a:xfrm flipH="1">
            <a:off x="4143660" y="493068"/>
            <a:ext cx="2140800" cy="3007200"/>
          </a:xfrm>
          <a:prstGeom prst="straightConnector1">
            <a:avLst/>
          </a:prstGeom>
          <a:noFill/>
          <a:ln cap="flat" cmpd="sng" w="9525">
            <a:solidFill>
              <a:schemeClr val="lt1"/>
            </a:solidFill>
            <a:prstDash val="solid"/>
            <a:round/>
            <a:headEnd len="med" w="med" type="none"/>
            <a:tailEnd len="med" w="med" type="triangle"/>
          </a:ln>
        </p:spPr>
      </p:cxnSp>
      <p:cxnSp>
        <p:nvCxnSpPr>
          <p:cNvPr id="535" name="Google Shape;535;p51"/>
          <p:cNvCxnSpPr>
            <a:stCxn id="532" idx="1"/>
            <a:endCxn id="520" idx="3"/>
          </p:cNvCxnSpPr>
          <p:nvPr/>
        </p:nvCxnSpPr>
        <p:spPr>
          <a:xfrm flipH="1">
            <a:off x="4143660" y="1366755"/>
            <a:ext cx="2140800" cy="2133600"/>
          </a:xfrm>
          <a:prstGeom prst="straightConnector1">
            <a:avLst/>
          </a:prstGeom>
          <a:noFill/>
          <a:ln cap="flat" cmpd="sng" w="9525">
            <a:solidFill>
              <a:schemeClr val="lt1"/>
            </a:solidFill>
            <a:prstDash val="solid"/>
            <a:round/>
            <a:headEnd len="med" w="med" type="none"/>
            <a:tailEnd len="med" w="med" type="triangle"/>
          </a:ln>
        </p:spPr>
      </p:cxnSp>
      <p:cxnSp>
        <p:nvCxnSpPr>
          <p:cNvPr id="536" name="Google Shape;536;p51"/>
          <p:cNvCxnSpPr>
            <a:stCxn id="530" idx="1"/>
            <a:endCxn id="520" idx="3"/>
          </p:cNvCxnSpPr>
          <p:nvPr/>
        </p:nvCxnSpPr>
        <p:spPr>
          <a:xfrm rot="10800000">
            <a:off x="4143665" y="3500246"/>
            <a:ext cx="2140800" cy="0"/>
          </a:xfrm>
          <a:prstGeom prst="straightConnector1">
            <a:avLst/>
          </a:prstGeom>
          <a:noFill/>
          <a:ln cap="flat" cmpd="sng" w="9525">
            <a:solidFill>
              <a:schemeClr val="lt1"/>
            </a:solidFill>
            <a:prstDash val="solid"/>
            <a:round/>
            <a:headEnd len="med" w="med" type="none"/>
            <a:tailEnd len="med" w="med" type="triangle"/>
          </a:ln>
        </p:spPr>
      </p:cxnSp>
      <p:sp>
        <p:nvSpPr>
          <p:cNvPr id="537" name="Google Shape;537;p51"/>
          <p:cNvSpPr/>
          <p:nvPr/>
        </p:nvSpPr>
        <p:spPr>
          <a:xfrm>
            <a:off x="4410802" y="4265412"/>
            <a:ext cx="1606500" cy="528300"/>
          </a:xfrm>
          <a:prstGeom prst="rect">
            <a:avLst/>
          </a:prstGeom>
          <a:solidFill>
            <a:schemeClr val="dk2"/>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Input Generator</a:t>
            </a:r>
            <a:endParaRPr>
              <a:solidFill>
                <a:schemeClr val="lt1"/>
              </a:solidFill>
            </a:endParaRPr>
          </a:p>
        </p:txBody>
      </p:sp>
      <p:cxnSp>
        <p:nvCxnSpPr>
          <p:cNvPr id="538" name="Google Shape;538;p51"/>
          <p:cNvCxnSpPr>
            <a:stCxn id="530" idx="1"/>
          </p:cNvCxnSpPr>
          <p:nvPr/>
        </p:nvCxnSpPr>
        <p:spPr>
          <a:xfrm flipH="1">
            <a:off x="5615465" y="3500246"/>
            <a:ext cx="669000" cy="773700"/>
          </a:xfrm>
          <a:prstGeom prst="straightConnector1">
            <a:avLst/>
          </a:prstGeom>
          <a:noFill/>
          <a:ln cap="flat" cmpd="sng" w="9525">
            <a:solidFill>
              <a:srgbClr val="00FFFF"/>
            </a:solidFill>
            <a:prstDash val="solid"/>
            <a:round/>
            <a:headEnd len="med" w="med" type="none"/>
            <a:tailEnd len="med" w="med" type="triangle"/>
          </a:ln>
        </p:spPr>
      </p:cxnSp>
      <p:cxnSp>
        <p:nvCxnSpPr>
          <p:cNvPr id="539" name="Google Shape;539;p51"/>
          <p:cNvCxnSpPr>
            <a:stCxn id="532" idx="1"/>
            <a:endCxn id="537" idx="0"/>
          </p:cNvCxnSpPr>
          <p:nvPr/>
        </p:nvCxnSpPr>
        <p:spPr>
          <a:xfrm flipH="1">
            <a:off x="5214060" y="1366755"/>
            <a:ext cx="1070400" cy="2898600"/>
          </a:xfrm>
          <a:prstGeom prst="straightConnector1">
            <a:avLst/>
          </a:prstGeom>
          <a:noFill/>
          <a:ln cap="flat" cmpd="sng" w="9525">
            <a:solidFill>
              <a:srgbClr val="00FFFF"/>
            </a:solidFill>
            <a:prstDash val="solid"/>
            <a:round/>
            <a:headEnd len="med" w="med" type="none"/>
            <a:tailEnd len="med" w="med" type="triangle"/>
          </a:ln>
        </p:spPr>
      </p:cxnSp>
      <p:cxnSp>
        <p:nvCxnSpPr>
          <p:cNvPr id="540" name="Google Shape;540;p51"/>
          <p:cNvCxnSpPr>
            <a:stCxn id="528" idx="1"/>
          </p:cNvCxnSpPr>
          <p:nvPr/>
        </p:nvCxnSpPr>
        <p:spPr>
          <a:xfrm flipH="1">
            <a:off x="4767660" y="493068"/>
            <a:ext cx="1516800" cy="3779400"/>
          </a:xfrm>
          <a:prstGeom prst="straightConnector1">
            <a:avLst/>
          </a:prstGeom>
          <a:noFill/>
          <a:ln cap="flat" cmpd="sng" w="9525">
            <a:solidFill>
              <a:srgbClr val="00FFFF"/>
            </a:solidFill>
            <a:prstDash val="solid"/>
            <a:round/>
            <a:headEnd len="med" w="med" type="none"/>
            <a:tailEnd len="med" w="med" type="triangle"/>
          </a:ln>
        </p:spPr>
      </p:cxnSp>
      <p:cxnSp>
        <p:nvCxnSpPr>
          <p:cNvPr id="541" name="Google Shape;541;p51"/>
          <p:cNvCxnSpPr>
            <a:endCxn id="520" idx="2"/>
          </p:cNvCxnSpPr>
          <p:nvPr/>
        </p:nvCxnSpPr>
        <p:spPr>
          <a:xfrm rot="10800000">
            <a:off x="3340527" y="3764387"/>
            <a:ext cx="1058400" cy="655200"/>
          </a:xfrm>
          <a:prstGeom prst="straightConnector1">
            <a:avLst/>
          </a:prstGeom>
          <a:noFill/>
          <a:ln cap="flat" cmpd="sng" w="9525">
            <a:solidFill>
              <a:srgbClr val="FF00FF"/>
            </a:solidFill>
            <a:prstDash val="solid"/>
            <a:round/>
            <a:headEnd len="med" w="med" type="none"/>
            <a:tailEnd len="med" w="med" type="triangle"/>
          </a:ln>
        </p:spPr>
      </p:cxnSp>
      <p:sp>
        <p:nvSpPr>
          <p:cNvPr id="542" name="Google Shape;542;p51"/>
          <p:cNvSpPr txBox="1"/>
          <p:nvPr/>
        </p:nvSpPr>
        <p:spPr>
          <a:xfrm>
            <a:off x="5860550" y="2349000"/>
            <a:ext cx="1220400" cy="38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FFFF"/>
                </a:solidFill>
              </a:rPr>
              <a:t>Coverage</a:t>
            </a:r>
            <a:endParaRPr sz="1600">
              <a:solidFill>
                <a:srgbClr val="00FFFF"/>
              </a:solidFill>
            </a:endParaRPr>
          </a:p>
        </p:txBody>
      </p:sp>
      <p:sp>
        <p:nvSpPr>
          <p:cNvPr id="543" name="Google Shape;543;p51"/>
          <p:cNvSpPr txBox="1"/>
          <p:nvPr/>
        </p:nvSpPr>
        <p:spPr>
          <a:xfrm>
            <a:off x="2730325" y="4033475"/>
            <a:ext cx="1220400" cy="38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600">
                <a:solidFill>
                  <a:srgbClr val="FF00FF"/>
                </a:solidFill>
              </a:rPr>
              <a:t>New input</a:t>
            </a:r>
            <a:endParaRPr sz="1600">
              <a:solidFill>
                <a:srgbClr val="FF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8" name="Shape 158"/>
        <p:cNvGrpSpPr/>
        <p:nvPr/>
      </p:nvGrpSpPr>
      <p:grpSpPr>
        <a:xfrm>
          <a:off x="0" y="0"/>
          <a:ext cx="0" cy="0"/>
          <a:chOff x="0" y="0"/>
          <a:chExt cx="0" cy="0"/>
        </a:xfrm>
      </p:grpSpPr>
      <p:sp>
        <p:nvSpPr>
          <p:cNvPr id="159" name="Google Shape;159;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60" name="Google Shape;160;p16"/>
          <p:cNvSpPr txBox="1"/>
          <p:nvPr/>
        </p:nvSpPr>
        <p:spPr>
          <a:xfrm>
            <a:off x="214675" y="1409038"/>
            <a:ext cx="2186700" cy="10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100">
                <a:solidFill>
                  <a:srgbClr val="FF0000"/>
                </a:solidFill>
                <a:latin typeface="Roboto Mono"/>
                <a:ea typeface="Roboto Mono"/>
                <a:cs typeface="Roboto Mono"/>
                <a:sym typeface="Roboto Mono"/>
              </a:rPr>
              <a:t>POS</a:t>
            </a:r>
            <a:r>
              <a:rPr lang="en" sz="1100">
                <a:solidFill>
                  <a:srgbClr val="FF0000"/>
                </a:solidFill>
                <a:latin typeface="Roboto Mono"/>
                <a:ea typeface="Roboto Mono"/>
                <a:cs typeface="Roboto Mono"/>
                <a:sym typeface="Roboto Mono"/>
              </a:rPr>
              <a:t>T / HTTP/1.1\r\n</a:t>
            </a:r>
            <a:endParaRPr sz="1100">
              <a:solidFill>
                <a:srgbClr val="FF0000"/>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100">
                <a:solidFill>
                  <a:srgbClr val="00FFFF"/>
                </a:solidFill>
                <a:latin typeface="Roboto Mono"/>
                <a:ea typeface="Roboto Mono"/>
                <a:cs typeface="Roboto Mono"/>
                <a:sym typeface="Roboto Mono"/>
              </a:rPr>
              <a:t>Host: dartmouth.edu\r\n</a:t>
            </a:r>
            <a:br>
              <a:rPr lang="en" sz="1100">
                <a:solidFill>
                  <a:srgbClr val="00FFFF"/>
                </a:solidFill>
                <a:latin typeface="Roboto Mono"/>
                <a:ea typeface="Roboto Mono"/>
                <a:cs typeface="Roboto Mono"/>
                <a:sym typeface="Roboto Mono"/>
              </a:rPr>
            </a:br>
            <a:r>
              <a:rPr lang="en" sz="1100">
                <a:solidFill>
                  <a:srgbClr val="00FFFF"/>
                </a:solidFill>
                <a:latin typeface="Roboto Mono"/>
                <a:ea typeface="Roboto Mono"/>
                <a:cs typeface="Roboto Mono"/>
                <a:sym typeface="Roboto Mono"/>
              </a:rPr>
              <a:t>Content-Length: 16\r\n</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100">
                <a:solidFill>
                  <a:srgbClr val="00FFFF"/>
                </a:solidFill>
                <a:latin typeface="Roboto Mono"/>
                <a:ea typeface="Roboto Mono"/>
                <a:cs typeface="Roboto Mono"/>
                <a:sym typeface="Roboto Mono"/>
              </a:rPr>
              <a:t>\r\n</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100">
                <a:solidFill>
                  <a:srgbClr val="FF00FF"/>
                </a:solidFill>
                <a:latin typeface="Roboto Mono"/>
                <a:ea typeface="Roboto Mono"/>
                <a:cs typeface="Roboto Mono"/>
                <a:sym typeface="Roboto Mono"/>
              </a:rPr>
              <a:t>Live Free or Die</a:t>
            </a:r>
            <a:endParaRPr sz="1100">
              <a:solidFill>
                <a:srgbClr val="FF00FF"/>
              </a:solidFill>
              <a:latin typeface="Roboto Mono"/>
              <a:ea typeface="Roboto Mono"/>
              <a:cs typeface="Roboto Mono"/>
              <a:sym typeface="Roboto Mono"/>
            </a:endParaRPr>
          </a:p>
          <a:p>
            <a:pPr indent="0" lvl="0" marL="0" rtl="0" algn="l">
              <a:spcBef>
                <a:spcPts val="0"/>
              </a:spcBef>
              <a:spcAft>
                <a:spcPts val="0"/>
              </a:spcAft>
              <a:buNone/>
            </a:pPr>
            <a:r>
              <a:t/>
            </a:r>
            <a:endParaRPr sz="300">
              <a:solidFill>
                <a:schemeClr val="dk2"/>
              </a:solidFill>
            </a:endParaRPr>
          </a:p>
        </p:txBody>
      </p:sp>
      <p:sp>
        <p:nvSpPr>
          <p:cNvPr id="161" name="Google Shape;161;p16"/>
          <p:cNvSpPr txBox="1"/>
          <p:nvPr/>
        </p:nvSpPr>
        <p:spPr>
          <a:xfrm>
            <a:off x="5943538" y="2571750"/>
            <a:ext cx="2808000" cy="106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rgbClr val="FF0000"/>
                </a:solidFill>
                <a:latin typeface="Roboto Mono"/>
                <a:ea typeface="Roboto Mono"/>
                <a:cs typeface="Roboto Mono"/>
                <a:sym typeface="Roboto Mono"/>
              </a:rPr>
              <a:t>HTTP/1.1 530 Site is frozen\r\n</a:t>
            </a:r>
            <a:endParaRPr sz="11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1100">
                <a:solidFill>
                  <a:srgbClr val="00FFFF"/>
                </a:solidFill>
                <a:latin typeface="Roboto Mono"/>
                <a:ea typeface="Roboto Mono"/>
                <a:cs typeface="Roboto Mono"/>
                <a:sym typeface="Roboto Mono"/>
              </a:rPr>
              <a:t>Content-Length: 21\r\n</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1100">
                <a:solidFill>
                  <a:srgbClr val="00FFFF"/>
                </a:solidFill>
                <a:latin typeface="Roboto Mono"/>
                <a:ea typeface="Roboto Mono"/>
                <a:cs typeface="Roboto Mono"/>
                <a:sym typeface="Roboto Mono"/>
              </a:rPr>
              <a:t>Server: nginx\r\n</a:t>
            </a:r>
            <a:br>
              <a:rPr lang="en" sz="1100">
                <a:solidFill>
                  <a:srgbClr val="00FFFF"/>
                </a:solidFill>
                <a:latin typeface="Roboto Mono"/>
                <a:ea typeface="Roboto Mono"/>
                <a:cs typeface="Roboto Mono"/>
                <a:sym typeface="Roboto Mono"/>
              </a:rPr>
            </a:br>
            <a:r>
              <a:rPr lang="en" sz="1100">
                <a:solidFill>
                  <a:srgbClr val="00FFFF"/>
                </a:solidFill>
                <a:latin typeface="Roboto Mono"/>
                <a:ea typeface="Roboto Mono"/>
                <a:cs typeface="Roboto Mono"/>
                <a:sym typeface="Roboto Mono"/>
              </a:rPr>
              <a:t>\r\n</a:t>
            </a:r>
            <a:endParaRPr sz="11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1100">
                <a:solidFill>
                  <a:srgbClr val="FF00FF"/>
                </a:solidFill>
                <a:latin typeface="Roboto Mono"/>
                <a:ea typeface="Roboto Mono"/>
                <a:cs typeface="Roboto Mono"/>
                <a:sym typeface="Roboto Mono"/>
              </a:rPr>
              <a:t>Live, freeze, and die</a:t>
            </a:r>
            <a:endParaRPr sz="1100">
              <a:solidFill>
                <a:srgbClr val="FF00FF"/>
              </a:solidFill>
              <a:latin typeface="Roboto Mono"/>
              <a:ea typeface="Roboto Mono"/>
              <a:cs typeface="Roboto Mono"/>
              <a:sym typeface="Roboto Mono"/>
            </a:endParaRPr>
          </a:p>
        </p:txBody>
      </p:sp>
      <p:pic>
        <p:nvPicPr>
          <p:cNvPr id="162" name="Google Shape;162;p16"/>
          <p:cNvPicPr preferRelativeResize="0"/>
          <p:nvPr/>
        </p:nvPicPr>
        <p:blipFill>
          <a:blip r:embed="rId3">
            <a:alphaModFix/>
          </a:blip>
          <a:stretch>
            <a:fillRect/>
          </a:stretch>
        </p:blipFill>
        <p:spPr>
          <a:xfrm>
            <a:off x="700013" y="2478097"/>
            <a:ext cx="1216026" cy="1256520"/>
          </a:xfrm>
          <a:prstGeom prst="rect">
            <a:avLst/>
          </a:prstGeom>
          <a:noFill/>
          <a:ln>
            <a:noFill/>
          </a:ln>
        </p:spPr>
      </p:pic>
      <p:pic>
        <p:nvPicPr>
          <p:cNvPr id="163" name="Google Shape;163;p16"/>
          <p:cNvPicPr preferRelativeResize="0"/>
          <p:nvPr/>
        </p:nvPicPr>
        <p:blipFill>
          <a:blip r:embed="rId4">
            <a:alphaModFix/>
          </a:blip>
          <a:stretch>
            <a:fillRect/>
          </a:stretch>
        </p:blipFill>
        <p:spPr>
          <a:xfrm>
            <a:off x="6800050" y="1315387"/>
            <a:ext cx="1095004" cy="12565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2">
                                  <p:stCondLst>
                                    <p:cond delay="0"/>
                                  </p:stCondLst>
                                  <p:childTnLst>
                                    <p:anim calcmode="lin" valueType="num">
                                      <p:cBhvr additive="base">
                                        <p:cTn dur="1000"/>
                                        <p:tgtEl>
                                          <p:spTgt spid="160"/>
                                        </p:tgtEl>
                                        <p:attrNameLst>
                                          <p:attrName>ppt_x</p:attrName>
                                        </p:attrNameLst>
                                      </p:cBhvr>
                                      <p:tavLst>
                                        <p:tav fmla="" tm="0">
                                          <p:val>
                                            <p:strVal val="#ppt_x"/>
                                          </p:val>
                                        </p:tav>
                                        <p:tav fmla="" tm="100000">
                                          <p:val>
                                            <p:strVal val="#ppt_x+1"/>
                                          </p:val>
                                        </p:tav>
                                      </p:tavLst>
                                    </p:anim>
                                    <p:set>
                                      <p:cBhvr>
                                        <p:cTn dur="1" fill="hold">
                                          <p:stCondLst>
                                            <p:cond delay="1000"/>
                                          </p:stCondLst>
                                        </p:cTn>
                                        <p:tgtEl>
                                          <p:spTgt spid="1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2" presetSubtype="8">
                                  <p:stCondLst>
                                    <p:cond delay="0"/>
                                  </p:stCondLst>
                                  <p:childTnLst>
                                    <p:anim calcmode="lin" valueType="num">
                                      <p:cBhvr additive="base">
                                        <p:cTn dur="1000"/>
                                        <p:tgtEl>
                                          <p:spTgt spid="161"/>
                                        </p:tgtEl>
                                        <p:attrNameLst>
                                          <p:attrName>ppt_x</p:attrName>
                                        </p:attrNameLst>
                                      </p:cBhvr>
                                      <p:tavLst>
                                        <p:tav fmla="" tm="0">
                                          <p:val>
                                            <p:strVal val="#ppt_x"/>
                                          </p:val>
                                        </p:tav>
                                        <p:tav fmla="" tm="100000">
                                          <p:val>
                                            <p:strVal val="#ppt_x-1"/>
                                          </p:val>
                                        </p:tav>
                                      </p:tavLst>
                                    </p:anim>
                                    <p:set>
                                      <p:cBhvr>
                                        <p:cTn dur="1" fill="hold">
                                          <p:stCondLst>
                                            <p:cond delay="1000"/>
                                          </p:stCondLst>
                                        </p:cTn>
                                        <p:tgtEl>
                                          <p:spTgt spid="161"/>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47" name="Shape 547"/>
        <p:cNvGrpSpPr/>
        <p:nvPr/>
      </p:nvGrpSpPr>
      <p:grpSpPr>
        <a:xfrm>
          <a:off x="0" y="0"/>
          <a:ext cx="0" cy="0"/>
          <a:chOff x="0" y="0"/>
          <a:chExt cx="0" cy="0"/>
        </a:xfrm>
      </p:grpSpPr>
      <p:sp>
        <p:nvSpPr>
          <p:cNvPr id="548" name="Google Shape;548;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Basic Principles</a:t>
            </a:r>
            <a:endParaRPr>
              <a:solidFill>
                <a:schemeClr val="lt1"/>
              </a:solidFill>
            </a:endParaRPr>
          </a:p>
        </p:txBody>
      </p:sp>
      <p:sp>
        <p:nvSpPr>
          <p:cNvPr id="549" name="Google Shape;549;p52"/>
          <p:cNvSpPr txBox="1"/>
          <p:nvPr>
            <p:ph idx="1" type="body"/>
          </p:nvPr>
        </p:nvSpPr>
        <p:spPr>
          <a:xfrm>
            <a:off x="311700" y="1152475"/>
            <a:ext cx="4101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AutoNum type="arabicPeriod"/>
            </a:pPr>
            <a:r>
              <a:rPr lang="en">
                <a:solidFill>
                  <a:schemeClr val="lt1"/>
                </a:solidFill>
              </a:rPr>
              <a:t>Servers convey their interpretation of an HTTP request through their scripting backends</a:t>
            </a:r>
            <a:br>
              <a:rPr lang="en">
                <a:solidFill>
                  <a:schemeClr val="lt1"/>
                </a:solidFill>
              </a:rPr>
            </a:b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AutoNum type="arabicPeriod"/>
            </a:pPr>
            <a:r>
              <a:rPr lang="en">
                <a:solidFill>
                  <a:schemeClr val="lt1"/>
                </a:solidFill>
              </a:rPr>
              <a:t>The effect of a transducer can be observed by pointing it at an echo server</a:t>
            </a:r>
            <a:endParaRPr>
              <a:solidFill>
                <a:schemeClr val="lt1"/>
              </a:solidFill>
            </a:endParaRPr>
          </a:p>
        </p:txBody>
      </p:sp>
      <p:sp>
        <p:nvSpPr>
          <p:cNvPr id="550" name="Google Shape;550;p5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551" name="Google Shape;551;p52"/>
          <p:cNvSpPr txBox="1"/>
          <p:nvPr/>
        </p:nvSpPr>
        <p:spPr>
          <a:xfrm>
            <a:off x="4572000" y="951600"/>
            <a:ext cx="4222200" cy="37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500">
              <a:solidFill>
                <a:schemeClr val="lt2"/>
              </a:solidFill>
            </a:endParaRPr>
          </a:p>
          <a:p>
            <a:pPr indent="0" lvl="0" marL="0" rtl="0" algn="l">
              <a:spcBef>
                <a:spcPts val="0"/>
              </a:spcBef>
              <a:spcAft>
                <a:spcPts val="0"/>
              </a:spcAft>
              <a:buClr>
                <a:schemeClr val="dk1"/>
              </a:buClr>
              <a:buSzPts val="1100"/>
              <a:buFont typeface="Arial"/>
              <a:buNone/>
            </a:pPr>
            <a:r>
              <a:rPr lang="en" sz="1500">
                <a:solidFill>
                  <a:srgbClr val="FF00FF"/>
                </a:solidFill>
                <a:latin typeface="Roboto Mono"/>
                <a:ea typeface="Roboto Mono"/>
                <a:cs typeface="Roboto Mono"/>
                <a:sym typeface="Roboto Mono"/>
              </a:rPr>
              <a:t>$request</a:t>
            </a:r>
            <a:r>
              <a:rPr lang="en" sz="1500">
                <a:solidFill>
                  <a:schemeClr val="lt2"/>
                </a:solidFill>
                <a:latin typeface="Roboto Mono"/>
                <a:ea typeface="Roboto Mono"/>
                <a:cs typeface="Roboto Mono"/>
                <a:sym typeface="Roboto Mono"/>
              </a:rPr>
              <a:t> = </a:t>
            </a:r>
            <a:r>
              <a:rPr lang="en" sz="1500">
                <a:solidFill>
                  <a:srgbClr val="FFFF00"/>
                </a:solidFill>
                <a:latin typeface="Roboto Mono"/>
                <a:ea typeface="Roboto Mono"/>
                <a:cs typeface="Roboto Mono"/>
                <a:sym typeface="Roboto Mono"/>
              </a:rPr>
              <a:t>[</a:t>
            </a:r>
            <a:endParaRPr sz="1500">
              <a:solidFill>
                <a:srgbClr val="FFFF00"/>
              </a:solidFill>
              <a:latin typeface="Roboto Mono"/>
              <a:ea typeface="Roboto Mono"/>
              <a:cs typeface="Roboto Mono"/>
              <a:sym typeface="Roboto Mono"/>
            </a:endParaRPr>
          </a:p>
          <a:p>
            <a:pPr indent="0" lvl="0" marL="0" rtl="0" algn="l">
              <a:spcBef>
                <a:spcPts val="0"/>
              </a:spcBef>
              <a:spcAft>
                <a:spcPts val="0"/>
              </a:spcAft>
              <a:buNone/>
            </a:pPr>
            <a:r>
              <a:rPr lang="en" sz="1500">
                <a:solidFill>
                  <a:srgbClr val="00FF00"/>
                </a:solidFill>
                <a:latin typeface="Roboto Mono"/>
                <a:ea typeface="Roboto Mono"/>
                <a:cs typeface="Roboto Mono"/>
                <a:sym typeface="Roboto Mono"/>
              </a:rPr>
              <a:t>'body'</a:t>
            </a:r>
            <a:r>
              <a:rPr lang="en" sz="1500">
                <a:solidFill>
                  <a:schemeClr val="lt2"/>
                </a:solidFill>
                <a:latin typeface="Roboto Mono"/>
                <a:ea typeface="Roboto Mono"/>
                <a:cs typeface="Roboto Mono"/>
                <a:sym typeface="Roboto Mono"/>
              </a:rPr>
              <a:t> =&gt;</a:t>
            </a:r>
            <a:endParaRPr sz="1500">
              <a:solidFill>
                <a:schemeClr val="lt2"/>
              </a:solidFill>
              <a:latin typeface="Roboto Mono"/>
              <a:ea typeface="Roboto Mono"/>
              <a:cs typeface="Roboto Mono"/>
              <a:sym typeface="Roboto Mono"/>
            </a:endParaRPr>
          </a:p>
          <a:p>
            <a:pPr indent="0" lvl="0" marL="0" rtl="0" algn="l">
              <a:spcBef>
                <a:spcPts val="0"/>
              </a:spcBef>
              <a:spcAft>
                <a:spcPts val="0"/>
              </a:spcAft>
              <a:buNone/>
            </a:pPr>
            <a:r>
              <a:rPr lang="en" sz="1500">
                <a:solidFill>
                  <a:schemeClr val="lt2"/>
                </a:solidFill>
                <a:latin typeface="Roboto Mono"/>
                <a:ea typeface="Roboto Mono"/>
                <a:cs typeface="Roboto Mono"/>
                <a:sym typeface="Roboto Mono"/>
              </a:rPr>
              <a:t>  file_get_contents(</a:t>
            </a:r>
            <a:r>
              <a:rPr lang="en" sz="1500">
                <a:solidFill>
                  <a:srgbClr val="00FF00"/>
                </a:solidFill>
                <a:latin typeface="Roboto Mono"/>
                <a:ea typeface="Roboto Mono"/>
                <a:cs typeface="Roboto Mono"/>
                <a:sym typeface="Roboto Mono"/>
              </a:rPr>
              <a:t>'php://input'</a:t>
            </a:r>
            <a:r>
              <a:rPr lang="en" sz="1500">
                <a:solidFill>
                  <a:schemeClr val="lt2"/>
                </a:solidFill>
                <a:latin typeface="Roboto Mono"/>
                <a:ea typeface="Roboto Mono"/>
                <a:cs typeface="Roboto Mono"/>
                <a:sym typeface="Roboto Mono"/>
              </a:rPr>
              <a:t>),</a:t>
            </a:r>
            <a:endParaRPr sz="1500">
              <a:solidFill>
                <a:schemeClr val="lt2"/>
              </a:solidFill>
              <a:latin typeface="Roboto Mono"/>
              <a:ea typeface="Roboto Mono"/>
              <a:cs typeface="Roboto Mono"/>
              <a:sym typeface="Roboto Mono"/>
            </a:endParaRPr>
          </a:p>
          <a:p>
            <a:pPr indent="0" lvl="0" marL="0" rtl="0" algn="l">
              <a:spcBef>
                <a:spcPts val="0"/>
              </a:spcBef>
              <a:spcAft>
                <a:spcPts val="0"/>
              </a:spcAft>
              <a:buNone/>
            </a:pPr>
            <a:r>
              <a:rPr lang="en" sz="1500">
                <a:solidFill>
                  <a:srgbClr val="00FF00"/>
                </a:solidFill>
                <a:latin typeface="Roboto Mono"/>
                <a:ea typeface="Roboto Mono"/>
                <a:cs typeface="Roboto Mono"/>
                <a:sym typeface="Roboto Mono"/>
              </a:rPr>
              <a:t>'method'</a:t>
            </a:r>
            <a:r>
              <a:rPr lang="en" sz="1500">
                <a:solidFill>
                  <a:schemeClr val="lt2"/>
                </a:solidFill>
                <a:latin typeface="Roboto Mono"/>
                <a:ea typeface="Roboto Mono"/>
                <a:cs typeface="Roboto Mono"/>
                <a:sym typeface="Roboto Mono"/>
              </a:rPr>
              <a:t> =&gt;</a:t>
            </a:r>
            <a:endParaRPr sz="1500">
              <a:solidFill>
                <a:schemeClr val="lt2"/>
              </a:solidFill>
              <a:latin typeface="Roboto Mono"/>
              <a:ea typeface="Roboto Mono"/>
              <a:cs typeface="Roboto Mono"/>
              <a:sym typeface="Roboto Mono"/>
            </a:endParaRPr>
          </a:p>
          <a:p>
            <a:pPr indent="457200" lvl="0" marL="457200" rtl="0" algn="l">
              <a:spcBef>
                <a:spcPts val="0"/>
              </a:spcBef>
              <a:spcAft>
                <a:spcPts val="0"/>
              </a:spcAft>
              <a:buNone/>
            </a:pPr>
            <a:r>
              <a:rPr lang="en" sz="1500">
                <a:solidFill>
                  <a:srgbClr val="FF00FF"/>
                </a:solidFill>
                <a:latin typeface="Roboto Mono"/>
                <a:ea typeface="Roboto Mono"/>
                <a:cs typeface="Roboto Mono"/>
                <a:sym typeface="Roboto Mono"/>
              </a:rPr>
              <a:t>$_SERVER</a:t>
            </a:r>
            <a:r>
              <a:rPr lang="en" sz="1500">
                <a:solidFill>
                  <a:srgbClr val="FFFF00"/>
                </a:solidFill>
                <a:latin typeface="Roboto Mono"/>
                <a:ea typeface="Roboto Mono"/>
                <a:cs typeface="Roboto Mono"/>
                <a:sym typeface="Roboto Mono"/>
              </a:rPr>
              <a:t>[</a:t>
            </a:r>
            <a:r>
              <a:rPr lang="en" sz="1500">
                <a:solidFill>
                  <a:srgbClr val="00FF00"/>
                </a:solidFill>
                <a:latin typeface="Roboto Mono"/>
                <a:ea typeface="Roboto Mono"/>
                <a:cs typeface="Roboto Mono"/>
                <a:sym typeface="Roboto Mono"/>
              </a:rPr>
              <a:t>'REQUEST_METHOD'</a:t>
            </a:r>
            <a:r>
              <a:rPr lang="en" sz="1500">
                <a:solidFill>
                  <a:srgbClr val="FFFF00"/>
                </a:solidFill>
                <a:latin typeface="Roboto Mono"/>
                <a:ea typeface="Roboto Mono"/>
                <a:cs typeface="Roboto Mono"/>
                <a:sym typeface="Roboto Mono"/>
              </a:rPr>
              <a:t>]</a:t>
            </a:r>
            <a:r>
              <a:rPr lang="en" sz="1500">
                <a:solidFill>
                  <a:schemeClr val="lt2"/>
                </a:solidFill>
                <a:latin typeface="Roboto Mono"/>
                <a:ea typeface="Roboto Mono"/>
                <a:cs typeface="Roboto Mono"/>
                <a:sym typeface="Roboto Mono"/>
              </a:rPr>
              <a:t>,   </a:t>
            </a:r>
            <a:endParaRPr sz="1500">
              <a:solidFill>
                <a:schemeClr val="lt2"/>
              </a:solidFill>
              <a:latin typeface="Roboto Mono"/>
              <a:ea typeface="Roboto Mono"/>
              <a:cs typeface="Roboto Mono"/>
              <a:sym typeface="Roboto Mono"/>
            </a:endParaRPr>
          </a:p>
          <a:p>
            <a:pPr indent="0" lvl="0" marL="0" rtl="0" algn="l">
              <a:spcBef>
                <a:spcPts val="0"/>
              </a:spcBef>
              <a:spcAft>
                <a:spcPts val="0"/>
              </a:spcAft>
              <a:buNone/>
            </a:pPr>
            <a:r>
              <a:rPr lang="en" sz="1500">
                <a:solidFill>
                  <a:srgbClr val="00FF00"/>
                </a:solidFill>
                <a:latin typeface="Roboto Mono"/>
                <a:ea typeface="Roboto Mono"/>
                <a:cs typeface="Roboto Mono"/>
                <a:sym typeface="Roboto Mono"/>
              </a:rPr>
              <a:t>'uri'</a:t>
            </a:r>
            <a:r>
              <a:rPr lang="en" sz="1500">
                <a:solidFill>
                  <a:schemeClr val="lt2"/>
                </a:solidFill>
                <a:latin typeface="Roboto Mono"/>
                <a:ea typeface="Roboto Mono"/>
                <a:cs typeface="Roboto Mono"/>
                <a:sym typeface="Roboto Mono"/>
              </a:rPr>
              <a:t> =&gt;</a:t>
            </a:r>
            <a:endParaRPr sz="1500">
              <a:solidFill>
                <a:schemeClr val="lt2"/>
              </a:solidFill>
              <a:latin typeface="Roboto Mono"/>
              <a:ea typeface="Roboto Mono"/>
              <a:cs typeface="Roboto Mono"/>
              <a:sym typeface="Roboto Mono"/>
            </a:endParaRPr>
          </a:p>
          <a:p>
            <a:pPr indent="457200" lvl="0" marL="457200" rtl="0" algn="l">
              <a:spcBef>
                <a:spcPts val="0"/>
              </a:spcBef>
              <a:spcAft>
                <a:spcPts val="0"/>
              </a:spcAft>
              <a:buClr>
                <a:schemeClr val="dk1"/>
              </a:buClr>
              <a:buSzPts val="1100"/>
              <a:buFont typeface="Arial"/>
              <a:buNone/>
            </a:pPr>
            <a:r>
              <a:rPr lang="en" sz="1500">
                <a:solidFill>
                  <a:srgbClr val="FF00FF"/>
                </a:solidFill>
                <a:latin typeface="Roboto Mono"/>
                <a:ea typeface="Roboto Mono"/>
                <a:cs typeface="Roboto Mono"/>
                <a:sym typeface="Roboto Mono"/>
              </a:rPr>
              <a:t>$_SERVER</a:t>
            </a:r>
            <a:r>
              <a:rPr lang="en" sz="1500">
                <a:solidFill>
                  <a:srgbClr val="FFFF00"/>
                </a:solidFill>
                <a:latin typeface="Roboto Mono"/>
                <a:ea typeface="Roboto Mono"/>
                <a:cs typeface="Roboto Mono"/>
                <a:sym typeface="Roboto Mono"/>
              </a:rPr>
              <a:t>[</a:t>
            </a:r>
            <a:r>
              <a:rPr lang="en" sz="1500">
                <a:solidFill>
                  <a:srgbClr val="00FF00"/>
                </a:solidFill>
                <a:latin typeface="Roboto Mono"/>
                <a:ea typeface="Roboto Mono"/>
                <a:cs typeface="Roboto Mono"/>
                <a:sym typeface="Roboto Mono"/>
              </a:rPr>
              <a:t>'REQUEST_URI'</a:t>
            </a:r>
            <a:r>
              <a:rPr lang="en" sz="1500">
                <a:solidFill>
                  <a:srgbClr val="FFFF00"/>
                </a:solidFill>
                <a:latin typeface="Roboto Mono"/>
                <a:ea typeface="Roboto Mono"/>
                <a:cs typeface="Roboto Mono"/>
                <a:sym typeface="Roboto Mono"/>
              </a:rPr>
              <a:t>]</a:t>
            </a:r>
            <a:r>
              <a:rPr lang="en" sz="1500">
                <a:solidFill>
                  <a:schemeClr val="lt2"/>
                </a:solidFill>
                <a:latin typeface="Roboto Mono"/>
                <a:ea typeface="Roboto Mono"/>
                <a:cs typeface="Roboto Mono"/>
                <a:sym typeface="Roboto Mono"/>
              </a:rPr>
              <a:t>,</a:t>
            </a:r>
            <a:endParaRPr sz="1500">
              <a:solidFill>
                <a:schemeClr val="lt2"/>
              </a:solidFill>
              <a:latin typeface="Roboto Mono"/>
              <a:ea typeface="Roboto Mono"/>
              <a:cs typeface="Roboto Mono"/>
              <a:sym typeface="Roboto Mono"/>
            </a:endParaRPr>
          </a:p>
          <a:p>
            <a:pPr indent="0" lvl="0" marL="0" rtl="0" algn="l">
              <a:spcBef>
                <a:spcPts val="0"/>
              </a:spcBef>
              <a:spcAft>
                <a:spcPts val="0"/>
              </a:spcAft>
              <a:buNone/>
            </a:pPr>
            <a:r>
              <a:rPr lang="en" sz="1500">
                <a:solidFill>
                  <a:srgbClr val="00FF00"/>
                </a:solidFill>
                <a:latin typeface="Roboto Mono"/>
                <a:ea typeface="Roboto Mono"/>
                <a:cs typeface="Roboto Mono"/>
                <a:sym typeface="Roboto Mono"/>
              </a:rPr>
              <a:t>'version'</a:t>
            </a:r>
            <a:r>
              <a:rPr lang="en" sz="1500">
                <a:solidFill>
                  <a:schemeClr val="lt2"/>
                </a:solidFill>
                <a:latin typeface="Roboto Mono"/>
                <a:ea typeface="Roboto Mono"/>
                <a:cs typeface="Roboto Mono"/>
                <a:sym typeface="Roboto Mono"/>
              </a:rPr>
              <a:t> =&gt; </a:t>
            </a:r>
            <a:endParaRPr sz="1500">
              <a:solidFill>
                <a:schemeClr val="lt2"/>
              </a:solidFill>
              <a:latin typeface="Roboto Mono"/>
              <a:ea typeface="Roboto Mono"/>
              <a:cs typeface="Roboto Mono"/>
              <a:sym typeface="Roboto Mono"/>
            </a:endParaRPr>
          </a:p>
          <a:p>
            <a:pPr indent="457200" lvl="0" marL="457200" rtl="0" algn="l">
              <a:spcBef>
                <a:spcPts val="0"/>
              </a:spcBef>
              <a:spcAft>
                <a:spcPts val="0"/>
              </a:spcAft>
              <a:buClr>
                <a:schemeClr val="dk1"/>
              </a:buClr>
              <a:buSzPts val="1100"/>
              <a:buFont typeface="Arial"/>
              <a:buNone/>
            </a:pPr>
            <a:r>
              <a:rPr lang="en" sz="1500">
                <a:solidFill>
                  <a:srgbClr val="FF00FF"/>
                </a:solidFill>
                <a:latin typeface="Roboto Mono"/>
                <a:ea typeface="Roboto Mono"/>
                <a:cs typeface="Roboto Mono"/>
                <a:sym typeface="Roboto Mono"/>
              </a:rPr>
              <a:t>$_SERVER</a:t>
            </a:r>
            <a:r>
              <a:rPr lang="en" sz="1500">
                <a:solidFill>
                  <a:srgbClr val="FFFF00"/>
                </a:solidFill>
                <a:latin typeface="Roboto Mono"/>
                <a:ea typeface="Roboto Mono"/>
                <a:cs typeface="Roboto Mono"/>
                <a:sym typeface="Roboto Mono"/>
              </a:rPr>
              <a:t>[</a:t>
            </a:r>
            <a:r>
              <a:rPr lang="en" sz="1500">
                <a:solidFill>
                  <a:srgbClr val="00FF00"/>
                </a:solidFill>
                <a:latin typeface="Roboto Mono"/>
                <a:ea typeface="Roboto Mono"/>
                <a:cs typeface="Roboto Mono"/>
                <a:sym typeface="Roboto Mono"/>
              </a:rPr>
              <a:t>'SERVER_PROTOCOL'</a:t>
            </a:r>
            <a:r>
              <a:rPr lang="en" sz="1500">
                <a:solidFill>
                  <a:srgbClr val="FFFF00"/>
                </a:solidFill>
                <a:latin typeface="Roboto Mono"/>
                <a:ea typeface="Roboto Mono"/>
                <a:cs typeface="Roboto Mono"/>
                <a:sym typeface="Roboto Mono"/>
              </a:rPr>
              <a:t>]</a:t>
            </a:r>
            <a:endParaRPr sz="1500">
              <a:solidFill>
                <a:srgbClr val="FFFF00"/>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500">
                <a:solidFill>
                  <a:schemeClr val="lt2"/>
                </a:solidFill>
                <a:latin typeface="Roboto Mono"/>
                <a:ea typeface="Roboto Mono"/>
                <a:cs typeface="Roboto Mono"/>
                <a:sym typeface="Roboto Mono"/>
              </a:rPr>
              <a:t>   </a:t>
            </a:r>
            <a:r>
              <a:rPr lang="en" sz="1500">
                <a:solidFill>
                  <a:srgbClr val="FFFF00"/>
                </a:solidFill>
                <a:latin typeface="Roboto Mono"/>
                <a:ea typeface="Roboto Mono"/>
                <a:cs typeface="Roboto Mono"/>
                <a:sym typeface="Roboto Mono"/>
              </a:rPr>
              <a:t>]</a:t>
            </a:r>
            <a:r>
              <a:rPr lang="en" sz="1500">
                <a:solidFill>
                  <a:schemeClr val="lt2"/>
                </a:solidFill>
                <a:latin typeface="Roboto Mono"/>
                <a:ea typeface="Roboto Mono"/>
                <a:cs typeface="Roboto Mono"/>
                <a:sym typeface="Roboto Mono"/>
              </a:rPr>
              <a:t>;</a:t>
            </a:r>
            <a:endParaRPr sz="1500">
              <a:solidFill>
                <a:schemeClr val="lt2"/>
              </a:solidFill>
              <a:latin typeface="Roboto Mono"/>
              <a:ea typeface="Roboto Mono"/>
              <a:cs typeface="Roboto Mono"/>
              <a:sym typeface="Roboto Mono"/>
            </a:endParaRPr>
          </a:p>
          <a:p>
            <a:pPr indent="0" lvl="0" marL="0" rtl="0" algn="l">
              <a:spcBef>
                <a:spcPts val="0"/>
              </a:spcBef>
              <a:spcAft>
                <a:spcPts val="0"/>
              </a:spcAft>
              <a:buNone/>
            </a:pPr>
            <a:r>
              <a:t/>
            </a:r>
            <a:endParaRPr sz="1500">
              <a:solidFill>
                <a:schemeClr val="lt2"/>
              </a:solidFill>
              <a:latin typeface="Roboto Mono"/>
              <a:ea typeface="Roboto Mono"/>
              <a:cs typeface="Roboto Mono"/>
              <a:sym typeface="Roboto Mono"/>
            </a:endParaRPr>
          </a:p>
          <a:p>
            <a:pPr indent="0" lvl="0" marL="0" rtl="0" algn="l">
              <a:spcBef>
                <a:spcPts val="0"/>
              </a:spcBef>
              <a:spcAft>
                <a:spcPts val="0"/>
              </a:spcAft>
              <a:buNone/>
            </a:pPr>
            <a:r>
              <a:rPr b="1" lang="en" sz="1500">
                <a:solidFill>
                  <a:schemeClr val="lt2"/>
                </a:solidFill>
                <a:latin typeface="Roboto Mono"/>
                <a:ea typeface="Roboto Mono"/>
                <a:cs typeface="Roboto Mono"/>
                <a:sym typeface="Roboto Mono"/>
              </a:rPr>
              <a:t>echo json_encode(</a:t>
            </a:r>
            <a:r>
              <a:rPr b="1" lang="en" sz="1500">
                <a:solidFill>
                  <a:srgbClr val="FF00FF"/>
                </a:solidFill>
                <a:latin typeface="Roboto Mono"/>
                <a:ea typeface="Roboto Mono"/>
                <a:cs typeface="Roboto Mono"/>
                <a:sym typeface="Roboto Mono"/>
              </a:rPr>
              <a:t>$request</a:t>
            </a:r>
            <a:r>
              <a:rPr b="1" lang="en" sz="1500">
                <a:solidFill>
                  <a:schemeClr val="lt2"/>
                </a:solidFill>
                <a:latin typeface="Roboto Mono"/>
                <a:ea typeface="Roboto Mono"/>
                <a:cs typeface="Roboto Mono"/>
                <a:sym typeface="Roboto Mono"/>
              </a:rPr>
              <a:t>);</a:t>
            </a:r>
            <a:endParaRPr b="1" sz="1500">
              <a:solidFill>
                <a:schemeClr val="lt2"/>
              </a:solidFill>
              <a:latin typeface="Roboto Mono"/>
              <a:ea typeface="Roboto Mono"/>
              <a:cs typeface="Roboto Mono"/>
              <a:sym typeface="Roboto Mon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55" name="Shape 555"/>
        <p:cNvGrpSpPr/>
        <p:nvPr/>
      </p:nvGrpSpPr>
      <p:grpSpPr>
        <a:xfrm>
          <a:off x="0" y="0"/>
          <a:ext cx="0" cy="0"/>
          <a:chOff x="0" y="0"/>
          <a:chExt cx="0" cy="0"/>
        </a:xfrm>
      </p:grpSpPr>
      <p:sp>
        <p:nvSpPr>
          <p:cNvPr id="556" name="Google Shape;556;p53"/>
          <p:cNvSpPr txBox="1"/>
          <p:nvPr>
            <p:ph type="title"/>
          </p:nvPr>
        </p:nvSpPr>
        <p:spPr>
          <a:xfrm>
            <a:off x="311700" y="292625"/>
            <a:ext cx="8520600" cy="572700"/>
          </a:xfrm>
          <a:prstGeom prst="rect">
            <a:avLst/>
          </a:prstGeom>
          <a:ln>
            <a:noFill/>
          </a:ln>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rPr>
              <a:t>Configured Programs</a:t>
            </a:r>
            <a:endParaRPr>
              <a:solidFill>
                <a:schemeClr val="lt1"/>
              </a:solidFill>
            </a:endParaRPr>
          </a:p>
        </p:txBody>
      </p:sp>
      <p:graphicFrame>
        <p:nvGraphicFramePr>
          <p:cNvPr id="557" name="Google Shape;557;p53"/>
          <p:cNvGraphicFramePr/>
          <p:nvPr/>
        </p:nvGraphicFramePr>
        <p:xfrm>
          <a:off x="952500" y="983438"/>
          <a:ext cx="3000000" cy="3000000"/>
        </p:xfrm>
        <a:graphic>
          <a:graphicData uri="http://schemas.openxmlformats.org/drawingml/2006/table">
            <a:tbl>
              <a:tblPr>
                <a:noFill/>
                <a:tableStyleId>{39C5D0CA-E4B5-46F1-80F7-C260462FF500}</a:tableStyleId>
              </a:tblPr>
              <a:tblGrid>
                <a:gridCol w="2257725"/>
                <a:gridCol w="4981275"/>
              </a:tblGrid>
              <a:tr h="381000">
                <a:tc>
                  <a:txBody>
                    <a:bodyPr/>
                    <a:lstStyle/>
                    <a:p>
                      <a:pPr indent="0" lvl="0" marL="0" rtl="0" algn="l">
                        <a:spcBef>
                          <a:spcPts val="0"/>
                        </a:spcBef>
                        <a:spcAft>
                          <a:spcPts val="0"/>
                        </a:spcAft>
                        <a:buNone/>
                      </a:pPr>
                      <a:r>
                        <a:rPr lang="en">
                          <a:solidFill>
                            <a:schemeClr val="lt1"/>
                          </a:solidFill>
                        </a:rPr>
                        <a:t>Servers</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rPr>
                        <a:t>AIOHTTP, Apache httpd, Bun, Boost::Beast, Caddy, Cherrypy, Django Daphne, Deno, fasthttp, Go net/http, Gunicorn, H2O, Hyper, Hypercorn, Jetty, Lighttpd, Cesanta Mongoose, NGINX, Node.js, OpenLiteSpeed, Phusion Passenger, Puma, Thin, Apache Tomcat, Tornado, OpenWrt uhttpd, Unicorn, Uvicorn, uwsgi, Waitress, Webrick, Werkzeug, CPython http.server, Microsoft IIS*, OpenBSD httpd*</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619075">
                <a:tc>
                  <a:txBody>
                    <a:bodyPr/>
                    <a:lstStyle/>
                    <a:p>
                      <a:pPr indent="0" lvl="0" marL="0" rtl="0" algn="l">
                        <a:spcBef>
                          <a:spcPts val="0"/>
                        </a:spcBef>
                        <a:spcAft>
                          <a:spcPts val="0"/>
                        </a:spcAft>
                        <a:buNone/>
                      </a:pPr>
                      <a:r>
                        <a:rPr lang="en">
                          <a:solidFill>
                            <a:schemeClr val="lt1"/>
                          </a:solidFill>
                        </a:rPr>
                        <a:t>Load Balancers/CDNs</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rPr>
                        <a:t>Azure CDN*, Cloudflare*, AWS Cloudfront*, Akamai*, Google Cloud Classic Application Load Balancer*, </a:t>
                      </a:r>
                      <a:r>
                        <a:rPr lang="en">
                          <a:solidFill>
                            <a:schemeClr val="lt1"/>
                          </a:solidFill>
                        </a:rPr>
                        <a:t>Fastly*</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solidFill>
                            <a:schemeClr val="lt1"/>
                          </a:solidFill>
                        </a:rPr>
                        <a:t>Proxies</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rPr>
                        <a:t>Apache httpd, Apache Traffic Server, Caddy, Envoy, H2O, HAProxy, nghttpx, NGINX, OpenLiteSpeed, Pound, Squid, Traefik, Varnish, OpenBSD relayd*</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558" name="Google Shape;558;p53"/>
          <p:cNvSpPr txBox="1"/>
          <p:nvPr/>
        </p:nvSpPr>
        <p:spPr>
          <a:xfrm>
            <a:off x="270750" y="4663225"/>
            <a:ext cx="8201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1"/>
                </a:solidFill>
              </a:rPr>
              <a:t>* External services, not released as part of the HTTP Garden</a:t>
            </a:r>
            <a:endParaRPr sz="1200">
              <a:solidFill>
                <a:schemeClr val="lt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62" name="Shape 562"/>
        <p:cNvGrpSpPr/>
        <p:nvPr/>
      </p:nvGrpSpPr>
      <p:grpSpPr>
        <a:xfrm>
          <a:off x="0" y="0"/>
          <a:ext cx="0" cy="0"/>
          <a:chOff x="0" y="0"/>
          <a:chExt cx="0" cy="0"/>
        </a:xfrm>
      </p:grpSpPr>
      <p:sp>
        <p:nvSpPr>
          <p:cNvPr id="563" name="Google Shape;563;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Conclusions</a:t>
            </a:r>
            <a:endParaRPr>
              <a:solidFill>
                <a:schemeClr val="lt1"/>
              </a:solidFill>
            </a:endParaRPr>
          </a:p>
        </p:txBody>
      </p:sp>
      <p:sp>
        <p:nvSpPr>
          <p:cNvPr id="564" name="Google Shape;564;p54"/>
          <p:cNvSpPr txBox="1"/>
          <p:nvPr>
            <p:ph idx="1" type="body"/>
          </p:nvPr>
        </p:nvSpPr>
        <p:spPr>
          <a:xfrm>
            <a:off x="311700" y="16096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en">
                <a:solidFill>
                  <a:schemeClr val="lt1"/>
                </a:solidFill>
              </a:rPr>
              <a:t>Never rely on the assumption that two parsers for the same format agree.</a:t>
            </a:r>
            <a:endParaRPr>
              <a:solidFill>
                <a:schemeClr val="lt1"/>
              </a:solidFill>
            </a:endParaRPr>
          </a:p>
          <a:p>
            <a:pPr indent="-317500" lvl="1" marL="914400" rtl="0" algn="l">
              <a:spcBef>
                <a:spcPts val="0"/>
              </a:spcBef>
              <a:spcAft>
                <a:spcPts val="0"/>
              </a:spcAft>
              <a:buClr>
                <a:schemeClr val="lt1"/>
              </a:buClr>
              <a:buSzPts val="1400"/>
              <a:buChar char="○"/>
            </a:pPr>
            <a:r>
              <a:rPr lang="en">
                <a:solidFill>
                  <a:schemeClr val="lt1"/>
                </a:solidFill>
              </a:rPr>
              <a:t>Fuzz your parser while comparing it to other implementations</a:t>
            </a:r>
            <a:endParaRPr>
              <a:solidFill>
                <a:schemeClr val="lt1"/>
              </a:solidFill>
            </a:endParaRPr>
          </a:p>
          <a:p>
            <a:pPr indent="0" lvl="0" marL="914400" rtl="0" algn="l">
              <a:spcBef>
                <a:spcPts val="1200"/>
              </a:spcBef>
              <a:spcAft>
                <a:spcPts val="0"/>
              </a:spcAft>
              <a:buNone/>
            </a:pPr>
            <a:r>
              <a:t/>
            </a:r>
            <a:endParaRPr>
              <a:solidFill>
                <a:schemeClr val="lt1"/>
              </a:solidFill>
            </a:endParaRPr>
          </a:p>
          <a:p>
            <a:pPr indent="-342900" lvl="0" marL="457200" rtl="0" algn="l">
              <a:spcBef>
                <a:spcPts val="1200"/>
              </a:spcBef>
              <a:spcAft>
                <a:spcPts val="0"/>
              </a:spcAft>
              <a:buClr>
                <a:schemeClr val="lt1"/>
              </a:buClr>
              <a:buSzPts val="1800"/>
              <a:buChar char="●"/>
            </a:pPr>
            <a:r>
              <a:rPr lang="en">
                <a:solidFill>
                  <a:schemeClr val="lt1"/>
                </a:solidFill>
              </a:rPr>
              <a:t>Always rely on other people relying on that assumption, so that you can exploit their systems :)</a:t>
            </a:r>
            <a:br>
              <a:rPr lang="en">
                <a:solidFill>
                  <a:schemeClr val="lt1"/>
                </a:solidFill>
              </a:rPr>
            </a:br>
            <a:endParaRPr>
              <a:solidFill>
                <a:schemeClr val="lt1"/>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68" name="Shape 568"/>
        <p:cNvGrpSpPr/>
        <p:nvPr/>
      </p:nvGrpSpPr>
      <p:grpSpPr>
        <a:xfrm>
          <a:off x="0" y="0"/>
          <a:ext cx="0" cy="0"/>
          <a:chOff x="0" y="0"/>
          <a:chExt cx="0" cy="0"/>
        </a:xfrm>
      </p:grpSpPr>
      <p:sp>
        <p:nvSpPr>
          <p:cNvPr id="569" name="Google Shape;569;p5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Acknowledgements</a:t>
            </a:r>
            <a:endParaRPr>
              <a:solidFill>
                <a:schemeClr val="lt1"/>
              </a:solidFill>
            </a:endParaRPr>
          </a:p>
        </p:txBody>
      </p:sp>
      <p:sp>
        <p:nvSpPr>
          <p:cNvPr id="570" name="Google Shape;570;p55"/>
          <p:cNvSpPr txBox="1"/>
          <p:nvPr>
            <p:ph idx="1" type="body"/>
          </p:nvPr>
        </p:nvSpPr>
        <p:spPr>
          <a:xfrm>
            <a:off x="311700" y="1304875"/>
            <a:ext cx="8520600" cy="3416400"/>
          </a:xfrm>
          <a:prstGeom prst="rect">
            <a:avLst/>
          </a:prstGeom>
        </p:spPr>
        <p:txBody>
          <a:bodyPr anchorCtr="0" anchor="t" bIns="91425" lIns="91425" spcFirstLastPara="1" rIns="91425" wrap="square" tIns="91425">
            <a:normAutofit lnSpcReduction="10000"/>
          </a:bodyPr>
          <a:lstStyle/>
          <a:p>
            <a:pPr indent="-330200" lvl="0" marL="457200" rtl="0" algn="l">
              <a:lnSpc>
                <a:spcPct val="100000"/>
              </a:lnSpc>
              <a:spcBef>
                <a:spcPts val="0"/>
              </a:spcBef>
              <a:spcAft>
                <a:spcPts val="0"/>
              </a:spcAft>
              <a:buClr>
                <a:schemeClr val="lt1"/>
              </a:buClr>
              <a:buSzPts val="1600"/>
              <a:buChar char="●"/>
            </a:pPr>
            <a:r>
              <a:rPr lang="en" sz="1600">
                <a:solidFill>
                  <a:schemeClr val="lt1"/>
                </a:solidFill>
              </a:rPr>
              <a:t>This material is based in part upon work supported by the Defense Advanced Research Projects Agency (DARPA) under contract numbers HR001119C0076, HR001119C0121.</a:t>
            </a:r>
            <a:br>
              <a:rPr lang="en" sz="1600">
                <a:solidFill>
                  <a:schemeClr val="lt1"/>
                </a:solidFill>
              </a:rPr>
            </a:br>
            <a:endParaRPr sz="1600">
              <a:solidFill>
                <a:schemeClr val="lt1"/>
              </a:solidFill>
            </a:endParaRPr>
          </a:p>
          <a:p>
            <a:pPr indent="-330200" lvl="0" marL="457200" rtl="0" algn="l">
              <a:spcBef>
                <a:spcPts val="0"/>
              </a:spcBef>
              <a:spcAft>
                <a:spcPts val="0"/>
              </a:spcAft>
              <a:buClr>
                <a:schemeClr val="lt1"/>
              </a:buClr>
              <a:buSzPts val="1600"/>
              <a:buChar char="●"/>
            </a:pPr>
            <a:r>
              <a:rPr lang="en" sz="1600">
                <a:solidFill>
                  <a:schemeClr val="lt1"/>
                </a:solidFill>
              </a:rPr>
              <a:t>Michael Locasto, Aaron Gooch, and others at Narf for their guidance, encouragement, and help throughout the program.</a:t>
            </a:r>
            <a:br>
              <a:rPr lang="en" sz="1600">
                <a:solidFill>
                  <a:schemeClr val="lt1"/>
                </a:solidFill>
              </a:rPr>
            </a:br>
            <a:endParaRPr sz="1600">
              <a:solidFill>
                <a:schemeClr val="lt1"/>
              </a:solidFill>
            </a:endParaRPr>
          </a:p>
          <a:p>
            <a:pPr indent="-330200" lvl="0" marL="457200" rtl="0" algn="l">
              <a:spcBef>
                <a:spcPts val="0"/>
              </a:spcBef>
              <a:spcAft>
                <a:spcPts val="0"/>
              </a:spcAft>
              <a:buClr>
                <a:schemeClr val="lt1"/>
              </a:buClr>
              <a:buSzPts val="1600"/>
              <a:buChar char="●"/>
            </a:pPr>
            <a:r>
              <a:rPr lang="en" sz="1600">
                <a:solidFill>
                  <a:schemeClr val="lt1"/>
                </a:solidFill>
              </a:rPr>
              <a:t>The SafeDocs teams at Galois and Trail of Bits who helped us throughout this effort</a:t>
            </a:r>
            <a:br>
              <a:rPr lang="en" sz="1600">
                <a:solidFill>
                  <a:schemeClr val="lt1"/>
                </a:solidFill>
              </a:rPr>
            </a:br>
            <a:endParaRPr sz="1600">
              <a:solidFill>
                <a:schemeClr val="lt1"/>
              </a:solidFill>
            </a:endParaRPr>
          </a:p>
          <a:p>
            <a:pPr indent="-330200" lvl="0" marL="457200" rtl="0" algn="l">
              <a:spcBef>
                <a:spcPts val="0"/>
              </a:spcBef>
              <a:spcAft>
                <a:spcPts val="0"/>
              </a:spcAft>
              <a:buClr>
                <a:schemeClr val="lt1"/>
              </a:buClr>
              <a:buSzPts val="1600"/>
              <a:buChar char="●"/>
            </a:pPr>
            <a:r>
              <a:rPr lang="en" sz="1600">
                <a:solidFill>
                  <a:schemeClr val="lt1"/>
                </a:solidFill>
              </a:rPr>
              <a:t>The Trust Lab at Dartmouth for feedback on slides!</a:t>
            </a:r>
            <a:br>
              <a:rPr lang="en" sz="1600">
                <a:solidFill>
                  <a:schemeClr val="lt1"/>
                </a:solidFill>
              </a:rPr>
            </a:br>
            <a:endParaRPr sz="1600">
              <a:solidFill>
                <a:schemeClr val="lt1"/>
              </a:solidFill>
            </a:endParaRPr>
          </a:p>
          <a:p>
            <a:pPr indent="-330200" lvl="0" marL="457200" rtl="0" algn="l">
              <a:spcBef>
                <a:spcPts val="0"/>
              </a:spcBef>
              <a:spcAft>
                <a:spcPts val="0"/>
              </a:spcAft>
              <a:buClr>
                <a:schemeClr val="lt1"/>
              </a:buClr>
              <a:buSzPts val="1600"/>
              <a:buChar char="●"/>
            </a:pPr>
            <a:r>
              <a:rPr lang="en" sz="1600">
                <a:solidFill>
                  <a:schemeClr val="lt1"/>
                </a:solidFill>
              </a:rPr>
              <a:t>Google, for giving us $11k in bug bounties</a:t>
            </a:r>
            <a:br>
              <a:rPr lang="en" sz="1600">
                <a:solidFill>
                  <a:schemeClr val="lt1"/>
                </a:solidFill>
              </a:rPr>
            </a:br>
            <a:endParaRPr sz="1600">
              <a:solidFill>
                <a:schemeClr val="lt1"/>
              </a:solidFill>
            </a:endParaRPr>
          </a:p>
          <a:p>
            <a:pPr indent="-330200" lvl="0" marL="457200" rtl="0" algn="l">
              <a:spcBef>
                <a:spcPts val="0"/>
              </a:spcBef>
              <a:spcAft>
                <a:spcPts val="0"/>
              </a:spcAft>
              <a:buClr>
                <a:schemeClr val="lt1"/>
              </a:buClr>
              <a:buSzPts val="1600"/>
              <a:buChar char="●"/>
            </a:pPr>
            <a:r>
              <a:rPr lang="en" sz="1600">
                <a:solidFill>
                  <a:schemeClr val="lt1"/>
                </a:solidFill>
              </a:rPr>
              <a:t>Fastly, for giving Ben the cool hat he has on</a:t>
            </a:r>
            <a:endParaRPr sz="1600">
              <a:solidFill>
                <a:schemeClr val="lt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74" name="Shape 574"/>
        <p:cNvGrpSpPr/>
        <p:nvPr/>
      </p:nvGrpSpPr>
      <p:grpSpPr>
        <a:xfrm>
          <a:off x="0" y="0"/>
          <a:ext cx="0" cy="0"/>
          <a:chOff x="0" y="0"/>
          <a:chExt cx="0" cy="0"/>
        </a:xfrm>
      </p:grpSpPr>
      <p:sp>
        <p:nvSpPr>
          <p:cNvPr id="575" name="Google Shape;575;p56"/>
          <p:cNvSpPr txBox="1"/>
          <p:nvPr>
            <p:ph type="title"/>
          </p:nvPr>
        </p:nvSpPr>
        <p:spPr>
          <a:xfrm>
            <a:off x="311700" y="1072975"/>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solidFill>
                  <a:schemeClr val="lt1"/>
                </a:solidFill>
              </a:rPr>
              <a:t>Thank you! </a:t>
            </a:r>
            <a:endParaRPr>
              <a:solidFill>
                <a:schemeClr val="lt1"/>
              </a:solidFill>
            </a:endParaRPr>
          </a:p>
          <a:p>
            <a:pPr indent="0" lvl="0" marL="0" rtl="0" algn="ctr">
              <a:spcBef>
                <a:spcPts val="0"/>
              </a:spcBef>
              <a:spcAft>
                <a:spcPts val="0"/>
              </a:spcAft>
              <a:buNone/>
            </a:pPr>
            <a:r>
              <a:rPr lang="en">
                <a:solidFill>
                  <a:schemeClr val="lt1"/>
                </a:solidFill>
              </a:rPr>
              <a:t>Questions?</a:t>
            </a:r>
            <a:endParaRPr>
              <a:solidFill>
                <a:schemeClr val="lt1"/>
              </a:solidFill>
            </a:endParaRPr>
          </a:p>
        </p:txBody>
      </p:sp>
      <p:sp>
        <p:nvSpPr>
          <p:cNvPr id="576" name="Google Shape;576;p56"/>
          <p:cNvSpPr txBox="1"/>
          <p:nvPr/>
        </p:nvSpPr>
        <p:spPr>
          <a:xfrm>
            <a:off x="1177800" y="2353650"/>
            <a:ext cx="6788400" cy="22083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457200" lvl="0" marL="0" rtl="0" algn="ctr">
              <a:spcBef>
                <a:spcPts val="0"/>
              </a:spcBef>
              <a:spcAft>
                <a:spcPts val="0"/>
              </a:spcAft>
              <a:buClr>
                <a:schemeClr val="dk1"/>
              </a:buClr>
              <a:buSzPts val="1100"/>
              <a:buFont typeface="Arial"/>
              <a:buNone/>
            </a:pPr>
            <a:r>
              <a:rPr lang="en" sz="1800" u="sng">
                <a:solidFill>
                  <a:schemeClr val="accent5"/>
                </a:solidFill>
                <a:hlinkClick r:id="rId3">
                  <a:extLst>
                    <a:ext uri="{A12FA001-AC4F-418D-AE19-62706E023703}">
                      <ahyp:hlinkClr val="tx"/>
                    </a:ext>
                  </a:extLst>
                </a:hlinkClick>
              </a:rPr>
              <a:t>http-garden@narfindustries.com</a:t>
            </a:r>
            <a:r>
              <a:rPr lang="en" sz="1800">
                <a:solidFill>
                  <a:schemeClr val="dk1"/>
                </a:solidFill>
              </a:rPr>
              <a:t> </a:t>
            </a:r>
            <a:endParaRPr sz="1800">
              <a:solidFill>
                <a:schemeClr val="dk1"/>
              </a:solidFill>
            </a:endParaRPr>
          </a:p>
          <a:p>
            <a:pPr indent="457200" lvl="0" marL="0" rtl="0" algn="ctr">
              <a:spcBef>
                <a:spcPts val="0"/>
              </a:spcBef>
              <a:spcAft>
                <a:spcPts val="0"/>
              </a:spcAft>
              <a:buClr>
                <a:schemeClr val="dk1"/>
              </a:buClr>
              <a:buSzPts val="1100"/>
              <a:buFont typeface="Arial"/>
              <a:buNone/>
            </a:pPr>
            <a:r>
              <a:rPr lang="en" sz="1800" u="sng">
                <a:solidFill>
                  <a:schemeClr val="accent5"/>
                </a:solidFill>
                <a:hlinkClick r:id="rId4">
                  <a:extLst>
                    <a:ext uri="{A12FA001-AC4F-418D-AE19-62706E023703}">
                      <ahyp:hlinkClr val="tx"/>
                    </a:ext>
                  </a:extLst>
                </a:hlinkClick>
              </a:rPr>
              <a:t>prashant@prashant.at</a:t>
            </a:r>
            <a:r>
              <a:rPr lang="en" sz="1800">
                <a:solidFill>
                  <a:schemeClr val="dk1"/>
                </a:solidFill>
              </a:rPr>
              <a:t> </a:t>
            </a:r>
            <a:endParaRPr sz="1800">
              <a:solidFill>
                <a:schemeClr val="dk1"/>
              </a:solidFill>
            </a:endParaRPr>
          </a:p>
          <a:p>
            <a:pPr indent="457200" lvl="0" marL="0" rtl="0" algn="ctr">
              <a:spcBef>
                <a:spcPts val="0"/>
              </a:spcBef>
              <a:spcAft>
                <a:spcPts val="0"/>
              </a:spcAft>
              <a:buClr>
                <a:schemeClr val="dk1"/>
              </a:buClr>
              <a:buSzPts val="1100"/>
              <a:buFont typeface="Arial"/>
              <a:buNone/>
            </a:pPr>
            <a:r>
              <a:rPr lang="en" sz="1800" u="sng">
                <a:solidFill>
                  <a:schemeClr val="accent5"/>
                </a:solidFill>
                <a:hlinkClick r:id="rId5">
                  <a:extLst>
                    <a:ext uri="{A12FA001-AC4F-418D-AE19-62706E023703}">
                      <ahyp:hlinkClr val="tx"/>
                    </a:ext>
                  </a:extLst>
                </a:hlinkClick>
              </a:rPr>
              <a:t>benjamin.p.kallus.gr@dartmouth.edu</a:t>
            </a:r>
            <a:endParaRPr sz="1800">
              <a:solidFill>
                <a:schemeClr val="dk1"/>
              </a:solidFill>
            </a:endParaRPr>
          </a:p>
          <a:p>
            <a:pPr indent="457200" lvl="0" marL="0" rtl="0" algn="ctr">
              <a:spcBef>
                <a:spcPts val="0"/>
              </a:spcBef>
              <a:spcAft>
                <a:spcPts val="0"/>
              </a:spcAft>
              <a:buClr>
                <a:schemeClr val="dk1"/>
              </a:buClr>
              <a:buSzPts val="1100"/>
              <a:buFont typeface="Arial"/>
              <a:buNone/>
            </a:pPr>
            <a:r>
              <a:t/>
            </a:r>
            <a:endParaRPr sz="1800">
              <a:solidFill>
                <a:schemeClr val="dk1"/>
              </a:solidFill>
            </a:endParaRPr>
          </a:p>
          <a:p>
            <a:pPr indent="457200" lvl="0" marL="0" rtl="0" algn="ctr">
              <a:spcBef>
                <a:spcPts val="0"/>
              </a:spcBef>
              <a:spcAft>
                <a:spcPts val="0"/>
              </a:spcAft>
              <a:buNone/>
            </a:pPr>
            <a:r>
              <a:rPr lang="en" sz="1800">
                <a:solidFill>
                  <a:srgbClr val="FFFFFF"/>
                </a:solidFill>
              </a:rPr>
              <a:t>Slides: </a:t>
            </a:r>
            <a:r>
              <a:rPr lang="en" sz="1800" u="sng">
                <a:solidFill>
                  <a:schemeClr val="accent5"/>
                </a:solidFill>
                <a:hlinkClick r:id="rId6">
                  <a:extLst>
                    <a:ext uri="{A12FA001-AC4F-418D-AE19-62706E023703}">
                      <ahyp:hlinkClr val="tx"/>
                    </a:ext>
                  </a:extLst>
                </a:hlinkClick>
              </a:rPr>
              <a:t>https://prashant.at/files/shmoocon-2024.pptx</a:t>
            </a:r>
            <a:endParaRPr sz="1800">
              <a:solidFill>
                <a:schemeClr val="dk2"/>
              </a:solidFill>
            </a:endParaRPr>
          </a:p>
          <a:p>
            <a:pPr indent="457200" lvl="0" marL="0" rtl="0" algn="ctr">
              <a:spcBef>
                <a:spcPts val="0"/>
              </a:spcBef>
              <a:spcAft>
                <a:spcPts val="0"/>
              </a:spcAft>
              <a:buNone/>
            </a:pPr>
            <a:r>
              <a:rPr lang="en" sz="1800">
                <a:solidFill>
                  <a:schemeClr val="lt1"/>
                </a:solidFill>
              </a:rPr>
              <a:t>Demos:</a:t>
            </a:r>
            <a:r>
              <a:rPr lang="en" sz="1800">
                <a:solidFill>
                  <a:schemeClr val="dk2"/>
                </a:solidFill>
              </a:rPr>
              <a:t> </a:t>
            </a:r>
            <a:r>
              <a:rPr lang="en" sz="1800" u="sng">
                <a:solidFill>
                  <a:schemeClr val="accent5"/>
                </a:solidFill>
                <a:hlinkClick r:id="rId7">
                  <a:extLst>
                    <a:ext uri="{A12FA001-AC4F-418D-AE19-62706E023703}">
                      <ahyp:hlinkClr val="tx"/>
                    </a:ext>
                  </a:extLst>
                </a:hlinkClick>
              </a:rPr>
              <a:t>https://github.com/kenballus/shmoocon_demos</a:t>
            </a:r>
            <a:endParaRPr sz="1800">
              <a:solidFill>
                <a:schemeClr val="dk2"/>
              </a:solidFill>
            </a:endParaRPr>
          </a:p>
          <a:p>
            <a:pPr indent="457200" lvl="0" marL="0" rtl="0" algn="ctr">
              <a:spcBef>
                <a:spcPts val="0"/>
              </a:spcBef>
              <a:spcAft>
                <a:spcPts val="0"/>
              </a:spcAft>
              <a:buNone/>
            </a:pPr>
            <a:r>
              <a:rPr lang="en" sz="1800">
                <a:solidFill>
                  <a:schemeClr val="lt1"/>
                </a:solidFill>
              </a:rPr>
              <a:t>HTTP Garden:</a:t>
            </a:r>
            <a:r>
              <a:rPr lang="en" sz="1800">
                <a:solidFill>
                  <a:schemeClr val="dk2"/>
                </a:solidFill>
              </a:rPr>
              <a:t> </a:t>
            </a:r>
            <a:r>
              <a:rPr lang="en" sz="1800" u="sng">
                <a:solidFill>
                  <a:schemeClr val="accent5"/>
                </a:solidFill>
                <a:hlinkClick r:id="rId8">
                  <a:extLst>
                    <a:ext uri="{A12FA001-AC4F-418D-AE19-62706E023703}">
                      <ahyp:hlinkClr val="tx"/>
                    </a:ext>
                  </a:extLst>
                </a:hlinkClick>
              </a:rPr>
              <a:t>https://github.com/narfindustries/http-garden</a:t>
            </a:r>
            <a:r>
              <a:rPr lang="en" sz="1800">
                <a:solidFill>
                  <a:schemeClr val="dk2"/>
                </a:solidFill>
              </a:rPr>
              <a:t> </a:t>
            </a:r>
            <a:r>
              <a:rPr lang="en" sz="1800">
                <a:solidFill>
                  <a:schemeClr val="lt1"/>
                </a:solidFill>
              </a:rPr>
              <a:t>(up after the talk, sorry :( )</a:t>
            </a:r>
            <a:endParaRPr sz="1800">
              <a:solidFill>
                <a:schemeClr val="lt1"/>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80" name="Shape 580"/>
        <p:cNvGrpSpPr/>
        <p:nvPr/>
      </p:nvGrpSpPr>
      <p:grpSpPr>
        <a:xfrm>
          <a:off x="0" y="0"/>
          <a:ext cx="0" cy="0"/>
          <a:chOff x="0" y="0"/>
          <a:chExt cx="0" cy="0"/>
        </a:xfrm>
      </p:grpSpPr>
      <p:sp>
        <p:nvSpPr>
          <p:cNvPr id="581" name="Google Shape;581;p57"/>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Microsoft Azure/IIS</a:t>
            </a:r>
            <a:endParaRPr>
              <a:solidFill>
                <a:schemeClr val="lt1"/>
              </a:solidFill>
            </a:endParaRPr>
          </a:p>
        </p:txBody>
      </p:sp>
      <p:graphicFrame>
        <p:nvGraphicFramePr>
          <p:cNvPr id="582" name="Google Shape;582;p57"/>
          <p:cNvGraphicFramePr/>
          <p:nvPr/>
        </p:nvGraphicFramePr>
        <p:xfrm>
          <a:off x="252425" y="905300"/>
          <a:ext cx="3000000" cy="3000000"/>
        </p:xfrm>
        <a:graphic>
          <a:graphicData uri="http://schemas.openxmlformats.org/drawingml/2006/table">
            <a:tbl>
              <a:tblPr>
                <a:noFill/>
                <a:tableStyleId>{39C5D0CA-E4B5-46F1-80F7-C260462FF500}</a:tableStyleId>
              </a:tblPr>
              <a:tblGrid>
                <a:gridCol w="3670125"/>
                <a:gridCol w="1480750"/>
              </a:tblGrid>
              <a:tr h="381000">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a:solidFill>
                            <a:schemeClr val="lt1"/>
                          </a:solidFill>
                        </a:rPr>
                        <a:t>Date</a:t>
                      </a:r>
                      <a:endParaRPr b="1">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solidFill>
                            <a:schemeClr val="lt1"/>
                          </a:solidFill>
                        </a:rPr>
                        <a:t>We report a request smuggling vulnerability in the IIS 7.0 server</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rPr>
                        <a:t>August 2nd, 2023</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solidFill>
                            <a:schemeClr val="lt1"/>
                          </a:solidFill>
                        </a:rPr>
                        <a:t>They say they already knew, and to set the </a:t>
                      </a:r>
                      <a:r>
                        <a:rPr lang="en">
                          <a:solidFill>
                            <a:schemeClr val="lt1"/>
                          </a:solidFill>
                          <a:latin typeface="Roboto Mono"/>
                          <a:ea typeface="Roboto Mono"/>
                          <a:cs typeface="Roboto Mono"/>
                          <a:sym typeface="Roboto Mono"/>
                        </a:rPr>
                        <a:t>DisableRequestSmuggling</a:t>
                      </a:r>
                      <a:r>
                        <a:rPr lang="en">
                          <a:solidFill>
                            <a:schemeClr val="lt1"/>
                          </a:solidFill>
                        </a:rPr>
                        <a:t> </a:t>
                      </a:r>
                      <a:r>
                        <a:rPr lang="en">
                          <a:solidFill>
                            <a:schemeClr val="lt1"/>
                          </a:solidFill>
                        </a:rPr>
                        <a:t>registry key</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rPr>
                        <a:t>August 15, 2023</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solidFill>
                            <a:schemeClr val="lt1"/>
                          </a:solidFill>
                        </a:rPr>
                        <a:t>We report an Azure CDN smuggling vulnerability to MSRC</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rPr>
                        <a:t>October 15, 2023</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solidFill>
                            <a:schemeClr val="lt1"/>
                          </a:solidFill>
                        </a:rPr>
                        <a:t>They do not acknowledge or respond to our report, but quietly fix it</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rPr>
                        <a:t>November 29, 2023</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solidFill>
                            <a:schemeClr val="lt1"/>
                          </a:solidFill>
                        </a:rPr>
                        <a:t>They say they do not award bounties to request smuggling vulnerabilities</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lt1"/>
                          </a:solidFill>
                        </a:rPr>
                        <a:t>December 12, 2023</a:t>
                      </a:r>
                      <a:endParaRPr>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
        <p:nvSpPr>
          <p:cNvPr id="583" name="Google Shape;583;p57"/>
          <p:cNvSpPr txBox="1"/>
          <p:nvPr/>
        </p:nvSpPr>
        <p:spPr>
          <a:xfrm>
            <a:off x="5538300" y="905300"/>
            <a:ext cx="3453300" cy="136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FFFF"/>
                </a:solidFill>
                <a:latin typeface="Roboto Mono"/>
                <a:ea typeface="Roboto Mono"/>
                <a:cs typeface="Roboto Mono"/>
                <a:sym typeface="Roboto Mono"/>
              </a:rPr>
              <a:t>POST / HTTP/1.1\r\n</a:t>
            </a:r>
            <a:endParaRPr sz="1600">
              <a:solidFill>
                <a:srgbClr val="00FFFF"/>
              </a:solidFill>
              <a:latin typeface="Roboto Mono"/>
              <a:ea typeface="Roboto Mono"/>
              <a:cs typeface="Roboto Mono"/>
              <a:sym typeface="Roboto Mono"/>
            </a:endParaRPr>
          </a:p>
          <a:p>
            <a:pPr indent="0" lvl="0" marL="0" rtl="0" algn="l">
              <a:spcBef>
                <a:spcPts val="0"/>
              </a:spcBef>
              <a:spcAft>
                <a:spcPts val="0"/>
              </a:spcAft>
              <a:buNone/>
            </a:pPr>
            <a:r>
              <a:rPr lang="en" sz="1600">
                <a:solidFill>
                  <a:srgbClr val="FF00FF"/>
                </a:solidFill>
                <a:latin typeface="Roboto Mono"/>
                <a:ea typeface="Roboto Mono"/>
                <a:cs typeface="Roboto Mono"/>
                <a:sym typeface="Roboto Mono"/>
              </a:rPr>
              <a:t>Host:a\r\n</a:t>
            </a:r>
            <a:endParaRPr sz="1600">
              <a:solidFill>
                <a:srgbClr val="FF00FF"/>
              </a:solidFill>
              <a:latin typeface="Roboto Mono"/>
              <a:ea typeface="Roboto Mono"/>
              <a:cs typeface="Roboto Mono"/>
              <a:sym typeface="Roboto Mono"/>
            </a:endParaRPr>
          </a:p>
          <a:p>
            <a:pPr indent="0" lvl="0" marL="0" rtl="0" algn="l">
              <a:spcBef>
                <a:spcPts val="0"/>
              </a:spcBef>
              <a:spcAft>
                <a:spcPts val="0"/>
              </a:spcAft>
              <a:buNone/>
            </a:pPr>
            <a:r>
              <a:rPr lang="en" sz="1600">
                <a:solidFill>
                  <a:srgbClr val="FF00FF"/>
                </a:solidFill>
                <a:latin typeface="Roboto Mono"/>
                <a:ea typeface="Roboto Mono"/>
                <a:cs typeface="Roboto Mono"/>
                <a:sym typeface="Roboto Mono"/>
              </a:rPr>
              <a:t>Transfer-Encoding:</a:t>
            </a:r>
            <a:r>
              <a:rPr b="1" lang="en" sz="1600">
                <a:solidFill>
                  <a:srgbClr val="FF0000"/>
                </a:solidFill>
                <a:latin typeface="Roboto Mono"/>
                <a:ea typeface="Roboto Mono"/>
                <a:cs typeface="Roboto Mono"/>
                <a:sym typeface="Roboto Mono"/>
              </a:rPr>
              <a:t>,chunked</a:t>
            </a:r>
            <a:r>
              <a:rPr lang="en" sz="1600">
                <a:solidFill>
                  <a:srgbClr val="FF00FF"/>
                </a:solidFill>
                <a:latin typeface="Roboto Mono"/>
                <a:ea typeface="Roboto Mono"/>
                <a:cs typeface="Roboto Mono"/>
                <a:sym typeface="Roboto Mono"/>
              </a:rPr>
              <a:t>\r\n\r\n</a:t>
            </a:r>
            <a:endParaRPr sz="1600">
              <a:solidFill>
                <a:srgbClr val="FF00FF"/>
              </a:solidFill>
              <a:latin typeface="Roboto Mono"/>
              <a:ea typeface="Roboto Mono"/>
              <a:cs typeface="Roboto Mono"/>
              <a:sym typeface="Roboto Mono"/>
            </a:endParaRPr>
          </a:p>
          <a:p>
            <a:pPr indent="0" lvl="0" marL="0" rtl="0" algn="l">
              <a:spcBef>
                <a:spcPts val="0"/>
              </a:spcBef>
              <a:spcAft>
                <a:spcPts val="0"/>
              </a:spcAft>
              <a:buNone/>
            </a:pPr>
            <a:r>
              <a:rPr lang="en" sz="1600">
                <a:solidFill>
                  <a:srgbClr val="BF9000"/>
                </a:solidFill>
                <a:latin typeface="Roboto Mono"/>
                <a:ea typeface="Roboto Mono"/>
                <a:cs typeface="Roboto Mono"/>
                <a:sym typeface="Roboto Mono"/>
              </a:rPr>
              <a:t>0\r\n\r\n</a:t>
            </a:r>
            <a:endParaRPr sz="2300">
              <a:solidFill>
                <a:srgbClr val="BF9000"/>
              </a:solidFill>
            </a:endParaRPr>
          </a:p>
        </p:txBody>
      </p:sp>
      <p:sp>
        <p:nvSpPr>
          <p:cNvPr id="584" name="Google Shape;584;p57"/>
          <p:cNvSpPr txBox="1"/>
          <p:nvPr/>
        </p:nvSpPr>
        <p:spPr>
          <a:xfrm>
            <a:off x="5668350" y="2386925"/>
            <a:ext cx="3164100" cy="19194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i="1" lang="en" sz="2000">
                <a:solidFill>
                  <a:schemeClr val="lt1"/>
                </a:solidFill>
                <a:latin typeface="Calibri"/>
                <a:ea typeface="Calibri"/>
                <a:cs typeface="Calibri"/>
                <a:sym typeface="Calibri"/>
              </a:rPr>
              <a:t>“this case does not meet the bar for servicing by MSRC as HTTP smuggling is not consider a vulnerability and we will be closing this case."</a:t>
            </a:r>
            <a:endParaRPr i="1" sz="2000">
              <a:solidFill>
                <a:schemeClr val="lt1"/>
              </a:solidFill>
              <a:latin typeface="Calibri"/>
              <a:ea typeface="Calibri"/>
              <a:cs typeface="Calibri"/>
              <a:sym typeface="Calibri"/>
            </a:endParaRPr>
          </a:p>
        </p:txBody>
      </p:sp>
      <p:sp>
        <p:nvSpPr>
          <p:cNvPr id="585" name="Google Shape;585;p57"/>
          <p:cNvSpPr txBox="1"/>
          <p:nvPr/>
        </p:nvSpPr>
        <p:spPr>
          <a:xfrm>
            <a:off x="2382575" y="4575650"/>
            <a:ext cx="4177500" cy="474900"/>
          </a:xfrm>
          <a:prstGeom prst="rect">
            <a:avLst/>
          </a:prstGeom>
          <a:no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Roboto Mono"/>
                <a:ea typeface="Roboto Mono"/>
                <a:cs typeface="Roboto Mono"/>
                <a:sym typeface="Roboto Mono"/>
              </a:rPr>
              <a:t>“,chunked”    !=  “chunked”</a:t>
            </a:r>
            <a:endParaRPr sz="1800">
              <a:solidFill>
                <a:schemeClr val="lt1"/>
              </a:solidFill>
              <a:latin typeface="Roboto Mono"/>
              <a:ea typeface="Roboto Mono"/>
              <a:cs typeface="Roboto Mono"/>
              <a:sym typeface="Roboto Mon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89" name="Shape 589"/>
        <p:cNvGrpSpPr/>
        <p:nvPr/>
      </p:nvGrpSpPr>
      <p:grpSpPr>
        <a:xfrm>
          <a:off x="0" y="0"/>
          <a:ext cx="0" cy="0"/>
          <a:chOff x="0" y="0"/>
          <a:chExt cx="0" cy="0"/>
        </a:xfrm>
      </p:grpSpPr>
      <p:sp>
        <p:nvSpPr>
          <p:cNvPr id="590" name="Google Shape;590;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HTTP/2</a:t>
            </a:r>
            <a:endParaRPr>
              <a:solidFill>
                <a:schemeClr val="lt1"/>
              </a:solidFill>
            </a:endParaRPr>
          </a:p>
        </p:txBody>
      </p:sp>
      <p:sp>
        <p:nvSpPr>
          <p:cNvPr id="591" name="Google Shape;591;p5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Clr>
                <a:schemeClr val="lt1"/>
              </a:buClr>
              <a:buSzPts val="1800"/>
              <a:buChar char="●"/>
            </a:pPr>
            <a:r>
              <a:rPr lang="en">
                <a:solidFill>
                  <a:schemeClr val="lt1"/>
                </a:solidFill>
              </a:rPr>
              <a:t>HTTP/1.1 still accounts for the majority of HTTP traffic.</a:t>
            </a: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HTTP/2 Is often spoken on the frontend of a LB, but not the backend (see Azure, Akamai, Cloudflare Enterprise)</a:t>
            </a: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HTTP/2 is often negotiated over HTTP/1.1 with an Upgrade header</a:t>
            </a: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HTTP/2 and HTTP/1.1 are often capable of being used interchangeably on the same connection.</a:t>
            </a: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More complicated</a:t>
            </a:r>
            <a:endParaRPr>
              <a:solidFill>
                <a:schemeClr val="lt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5" name="Shape 595"/>
        <p:cNvGrpSpPr/>
        <p:nvPr/>
      </p:nvGrpSpPr>
      <p:grpSpPr>
        <a:xfrm>
          <a:off x="0" y="0"/>
          <a:ext cx="0" cy="0"/>
          <a:chOff x="0" y="0"/>
          <a:chExt cx="0" cy="0"/>
        </a:xfrm>
      </p:grpSpPr>
      <p:sp>
        <p:nvSpPr>
          <p:cNvPr id="596" name="Google Shape;596;p59"/>
          <p:cNvSpPr txBox="1"/>
          <p:nvPr>
            <p:ph type="title"/>
          </p:nvPr>
        </p:nvSpPr>
        <p:spPr>
          <a:xfrm>
            <a:off x="311700" y="64025"/>
            <a:ext cx="85206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20"/>
              <a:t>Multiple Content-Length headers and how they are prioritized</a:t>
            </a:r>
            <a:endParaRPr sz="2420"/>
          </a:p>
        </p:txBody>
      </p:sp>
      <p:graphicFrame>
        <p:nvGraphicFramePr>
          <p:cNvPr id="597" name="Google Shape;597;p59"/>
          <p:cNvGraphicFramePr/>
          <p:nvPr/>
        </p:nvGraphicFramePr>
        <p:xfrm>
          <a:off x="894650" y="2003100"/>
          <a:ext cx="3000000" cy="3000000"/>
        </p:xfrm>
        <a:graphic>
          <a:graphicData uri="http://schemas.openxmlformats.org/drawingml/2006/table">
            <a:tbl>
              <a:tblPr>
                <a:noFill/>
                <a:tableStyleId>{39C5D0CA-E4B5-46F1-80F7-C260462FF500}</a:tableStyleId>
              </a:tblPr>
              <a:tblGrid>
                <a:gridCol w="3788900"/>
                <a:gridCol w="3788900"/>
              </a:tblGrid>
              <a:tr h="381000">
                <a:tc>
                  <a:txBody>
                    <a:bodyPr/>
                    <a:lstStyle/>
                    <a:p>
                      <a:pPr indent="0" lvl="0" marL="0" rtl="0" algn="l">
                        <a:spcBef>
                          <a:spcPts val="0"/>
                        </a:spcBef>
                        <a:spcAft>
                          <a:spcPts val="0"/>
                        </a:spcAft>
                        <a:buNone/>
                      </a:pPr>
                      <a:r>
                        <a:rPr lang="en" sz="1300"/>
                        <a:t>Accepts multiple headers, prioritizes the first</a:t>
                      </a:r>
                      <a:endParaRPr sz="1300"/>
                    </a:p>
                  </a:txBody>
                  <a:tcPr marT="91425" marB="91425" marR="91425" marL="91425"/>
                </a:tc>
                <a:tc>
                  <a:txBody>
                    <a:bodyPr/>
                    <a:lstStyle/>
                    <a:p>
                      <a:pPr indent="0" lvl="0" marL="0" rtl="0" algn="l">
                        <a:spcBef>
                          <a:spcPts val="0"/>
                        </a:spcBef>
                        <a:spcAft>
                          <a:spcPts val="0"/>
                        </a:spcAft>
                        <a:buNone/>
                      </a:pPr>
                      <a:r>
                        <a:rPr lang="en" sz="1300"/>
                        <a:t>H</a:t>
                      </a:r>
                      <a:r>
                        <a:rPr lang="en" sz="1300"/>
                        <a:t>2O*, Bun, Mongoose, LiteSpeed*, uwsgi</a:t>
                      </a:r>
                      <a:endParaRPr sz="1300"/>
                    </a:p>
                  </a:txBody>
                  <a:tcPr marT="91425" marB="91425" marR="91425" marL="91425"/>
                </a:tc>
              </a:tr>
              <a:tr h="381000">
                <a:tc>
                  <a:txBody>
                    <a:bodyPr/>
                    <a:lstStyle/>
                    <a:p>
                      <a:pPr indent="0" lvl="0" marL="0" rtl="0" algn="l">
                        <a:spcBef>
                          <a:spcPts val="0"/>
                        </a:spcBef>
                        <a:spcAft>
                          <a:spcPts val="0"/>
                        </a:spcAft>
                        <a:buClr>
                          <a:schemeClr val="dk1"/>
                        </a:buClr>
                        <a:buSzPts val="1100"/>
                        <a:buFont typeface="Arial"/>
                        <a:buNone/>
                      </a:pPr>
                      <a:r>
                        <a:rPr lang="en" sz="1300">
                          <a:solidFill>
                            <a:schemeClr val="dk1"/>
                          </a:solidFill>
                        </a:rPr>
                        <a:t>Accepts multiple headers, prioritizes the last</a:t>
                      </a:r>
                      <a:endParaRPr sz="1300"/>
                    </a:p>
                  </a:txBody>
                  <a:tcPr marT="91425" marB="91425" marR="91425" marL="91425"/>
                </a:tc>
                <a:tc>
                  <a:txBody>
                    <a:bodyPr/>
                    <a:lstStyle/>
                    <a:p>
                      <a:pPr indent="0" lvl="0" marL="0" rtl="0" algn="l">
                        <a:spcBef>
                          <a:spcPts val="0"/>
                        </a:spcBef>
                        <a:spcAft>
                          <a:spcPts val="0"/>
                        </a:spcAft>
                        <a:buNone/>
                      </a:pPr>
                      <a:r>
                        <a:rPr lang="en" sz="1300"/>
                        <a:t>R</a:t>
                      </a:r>
                      <a:r>
                        <a:rPr lang="en" sz="1300"/>
                        <a:t>elayd*, cherrypy, fasthttp, uhttpd (Openwrt), Werkzeug, OpenBSD-httpd</a:t>
                      </a:r>
                      <a:endParaRPr sz="1300"/>
                    </a:p>
                  </a:txBody>
                  <a:tcPr marT="91425" marB="91425" marR="91425" marL="91425"/>
                </a:tc>
              </a:tr>
              <a:tr h="381000">
                <a:tc>
                  <a:txBody>
                    <a:bodyPr/>
                    <a:lstStyle/>
                    <a:p>
                      <a:pPr indent="0" lvl="0" marL="0" rtl="0" algn="l">
                        <a:spcBef>
                          <a:spcPts val="0"/>
                        </a:spcBef>
                        <a:spcAft>
                          <a:spcPts val="0"/>
                        </a:spcAft>
                        <a:buNone/>
                      </a:pPr>
                      <a:r>
                        <a:rPr lang="en" sz="1300"/>
                        <a:t>Rejects requests with multiple content-length headers</a:t>
                      </a:r>
                      <a:endParaRPr sz="1300"/>
                    </a:p>
                  </a:txBody>
                  <a:tcPr marT="91425" marB="91425" marR="91425" marL="91425"/>
                </a:tc>
                <a:tc>
                  <a:txBody>
                    <a:bodyPr/>
                    <a:lstStyle/>
                    <a:p>
                      <a:pPr indent="0" lvl="0" marL="0" rtl="0" algn="l">
                        <a:spcBef>
                          <a:spcPts val="0"/>
                        </a:spcBef>
                        <a:spcAft>
                          <a:spcPts val="0"/>
                        </a:spcAft>
                        <a:buNone/>
                      </a:pPr>
                      <a:r>
                        <a:rPr lang="en" sz="1300"/>
                        <a:t>AIOHTTP</a:t>
                      </a:r>
                      <a:r>
                        <a:rPr lang="en" sz="1300"/>
                        <a:t>, Apache httpd, Boost::Beast, Caddy, Django Daphne, Deno, Go net/http, Gunicorn, Hyper, Hypercorn, Jetty, Lighttpd, NGINX, Node.js, Phusion Passenger, Apache Tomcat, Tornado, Unicorn, Uvicorn, Waitress, Webrick, IIS</a:t>
                      </a:r>
                      <a:endParaRPr sz="1300"/>
                    </a:p>
                  </a:txBody>
                  <a:tcPr marT="91425" marB="91425" marR="91425" marL="91425"/>
                </a:tc>
              </a:tr>
              <a:tr h="381000">
                <a:tc>
                  <a:txBody>
                    <a:bodyPr/>
                    <a:lstStyle/>
                    <a:p>
                      <a:pPr indent="0" lvl="0" marL="0" rtl="0" algn="l">
                        <a:spcBef>
                          <a:spcPts val="0"/>
                        </a:spcBef>
                        <a:spcAft>
                          <a:spcPts val="0"/>
                        </a:spcAft>
                        <a:buNone/>
                      </a:pPr>
                      <a:r>
                        <a:rPr lang="en" sz="1300"/>
                        <a:t>Does something else</a:t>
                      </a:r>
                      <a:endParaRPr sz="1300"/>
                    </a:p>
                  </a:txBody>
                  <a:tcPr marT="91425" marB="91425" marR="91425" marL="91425"/>
                </a:tc>
                <a:tc>
                  <a:txBody>
                    <a:bodyPr/>
                    <a:lstStyle/>
                    <a:p>
                      <a:pPr indent="0" lvl="0" marL="0" rtl="0" algn="l">
                        <a:spcBef>
                          <a:spcPts val="0"/>
                        </a:spcBef>
                        <a:spcAft>
                          <a:spcPts val="0"/>
                        </a:spcAft>
                        <a:buNone/>
                      </a:pPr>
                      <a:r>
                        <a:rPr lang="en" sz="1300"/>
                        <a:t>Thin, Puma (responds with two 400 messages)</a:t>
                      </a:r>
                      <a:endParaRPr sz="1300"/>
                    </a:p>
                  </a:txBody>
                  <a:tcPr marT="91425" marB="91425" marR="91425" marL="91425"/>
                </a:tc>
              </a:tr>
            </a:tbl>
          </a:graphicData>
        </a:graphic>
      </p:graphicFrame>
      <p:sp>
        <p:nvSpPr>
          <p:cNvPr id="598" name="Google Shape;598;p59"/>
          <p:cNvSpPr txBox="1"/>
          <p:nvPr/>
        </p:nvSpPr>
        <p:spPr>
          <a:xfrm>
            <a:off x="564775" y="4719625"/>
            <a:ext cx="8202600" cy="87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solidFill>
                  <a:schemeClr val="dk2"/>
                </a:solidFill>
              </a:rPr>
              <a:t>* either a proxy or can be configured as something that forwards requests</a:t>
            </a:r>
            <a:endParaRPr i="1">
              <a:solidFill>
                <a:schemeClr val="dk2"/>
              </a:solidFill>
            </a:endParaRPr>
          </a:p>
        </p:txBody>
      </p:sp>
      <p:sp>
        <p:nvSpPr>
          <p:cNvPr id="599" name="Google Shape;599;p59"/>
          <p:cNvSpPr txBox="1"/>
          <p:nvPr/>
        </p:nvSpPr>
        <p:spPr>
          <a:xfrm>
            <a:off x="774050" y="542538"/>
            <a:ext cx="7480200" cy="12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4578"/>
                </a:solidFill>
                <a:latin typeface="Roboto Mono"/>
                <a:ea typeface="Roboto Mono"/>
                <a:cs typeface="Roboto Mono"/>
                <a:sym typeface="Roboto Mono"/>
              </a:rPr>
              <a:t>POST / HTTP/1.1\r\n</a:t>
            </a:r>
            <a:endParaRPr>
              <a:solidFill>
                <a:srgbClr val="004578"/>
              </a:solidFill>
              <a:latin typeface="Roboto Mono"/>
              <a:ea typeface="Roboto Mono"/>
              <a:cs typeface="Roboto Mono"/>
              <a:sym typeface="Roboto Mono"/>
            </a:endParaRPr>
          </a:p>
          <a:p>
            <a:pPr indent="0" lvl="0" marL="0" rtl="0" algn="l">
              <a:spcBef>
                <a:spcPts val="0"/>
              </a:spcBef>
              <a:spcAft>
                <a:spcPts val="0"/>
              </a:spcAft>
              <a:buNone/>
            </a:pPr>
            <a:r>
              <a:rPr lang="en">
                <a:solidFill>
                  <a:srgbClr val="004578"/>
                </a:solidFill>
                <a:latin typeface="Roboto Mono"/>
                <a:ea typeface="Roboto Mono"/>
                <a:cs typeface="Roboto Mono"/>
                <a:sym typeface="Roboto Mono"/>
              </a:rPr>
              <a:t>Host: a\r\n</a:t>
            </a:r>
            <a:endParaRPr>
              <a:solidFill>
                <a:srgbClr val="004578"/>
              </a:solidFill>
              <a:latin typeface="Roboto Mono"/>
              <a:ea typeface="Roboto Mono"/>
              <a:cs typeface="Roboto Mono"/>
              <a:sym typeface="Roboto Mono"/>
            </a:endParaRPr>
          </a:p>
          <a:p>
            <a:pPr indent="0" lvl="0" marL="0" rtl="0" algn="l">
              <a:spcBef>
                <a:spcPts val="0"/>
              </a:spcBef>
              <a:spcAft>
                <a:spcPts val="0"/>
              </a:spcAft>
              <a:buNone/>
            </a:pPr>
            <a:r>
              <a:rPr lang="en">
                <a:solidFill>
                  <a:srgbClr val="FF0000"/>
                </a:solidFill>
                <a:latin typeface="Roboto Mono"/>
                <a:ea typeface="Roboto Mono"/>
                <a:cs typeface="Roboto Mono"/>
                <a:sym typeface="Roboto Mono"/>
              </a:rPr>
              <a:t>Content-Length: 1\r\n</a:t>
            </a:r>
            <a:endParaRPr>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a:solidFill>
                  <a:srgbClr val="FF0000"/>
                </a:solidFill>
                <a:latin typeface="Roboto Mono"/>
                <a:ea typeface="Roboto Mono"/>
                <a:cs typeface="Roboto Mono"/>
                <a:sym typeface="Roboto Mono"/>
              </a:rPr>
              <a:t>Content-Length: 2\r\n</a:t>
            </a:r>
            <a:endParaRPr>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a:solidFill>
                  <a:srgbClr val="004578"/>
                </a:solidFill>
                <a:latin typeface="Roboto Mono"/>
                <a:ea typeface="Roboto Mono"/>
                <a:cs typeface="Roboto Mono"/>
                <a:sym typeface="Roboto Mono"/>
              </a:rPr>
              <a:t>\r\n</a:t>
            </a:r>
            <a:endParaRPr>
              <a:solidFill>
                <a:srgbClr val="004578"/>
              </a:solidFill>
              <a:latin typeface="Roboto Mono"/>
              <a:ea typeface="Roboto Mono"/>
              <a:cs typeface="Roboto Mono"/>
              <a:sym typeface="Roboto Mono"/>
            </a:endParaRPr>
          </a:p>
          <a:p>
            <a:pPr indent="0" lvl="0" marL="0" rtl="0" algn="l">
              <a:spcBef>
                <a:spcPts val="0"/>
              </a:spcBef>
              <a:spcAft>
                <a:spcPts val="0"/>
              </a:spcAft>
              <a:buNone/>
            </a:pPr>
            <a:r>
              <a:rPr lang="en">
                <a:solidFill>
                  <a:srgbClr val="E69138"/>
                </a:solidFill>
                <a:latin typeface="Roboto Mono"/>
                <a:ea typeface="Roboto Mono"/>
                <a:cs typeface="Roboto Mono"/>
                <a:sym typeface="Roboto Mono"/>
              </a:rPr>
              <a:t>AZ</a:t>
            </a:r>
            <a:endParaRPr>
              <a:solidFill>
                <a:srgbClr val="E69138"/>
              </a:solidFill>
              <a:latin typeface="Roboto Mono"/>
              <a:ea typeface="Roboto Mono"/>
              <a:cs typeface="Roboto Mono"/>
              <a:sym typeface="Roboto Mon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60"/>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OpenBSD relayd</a:t>
            </a:r>
            <a:endParaRPr/>
          </a:p>
        </p:txBody>
      </p:sp>
      <p:sp>
        <p:nvSpPr>
          <p:cNvPr id="605" name="Google Shape;605;p60"/>
          <p:cNvSpPr txBox="1"/>
          <p:nvPr>
            <p:ph idx="1" type="body"/>
          </p:nvPr>
        </p:nvSpPr>
        <p:spPr>
          <a:xfrm>
            <a:off x="4506900" y="724375"/>
            <a:ext cx="4325400" cy="414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br>
              <a:rPr lang="en"/>
            </a:br>
            <a:endParaRPr/>
          </a:p>
          <a:p>
            <a:pPr indent="0" lvl="0" marL="0" rtl="0" algn="l">
              <a:spcBef>
                <a:spcPts val="1200"/>
              </a:spcBef>
              <a:spcAft>
                <a:spcPts val="0"/>
              </a:spcAft>
              <a:buNone/>
            </a:pPr>
            <a:r>
              <a:rPr i="1" lang="en">
                <a:latin typeface="Calibri"/>
                <a:ea typeface="Calibri"/>
                <a:cs typeface="Calibri"/>
                <a:sym typeface="Calibri"/>
              </a:rPr>
              <a:t>“An intermediary that chooses to forward the message MUST first remove the received Content-Length field and process the Transfer-Encoding (as described below) prior to forwarding the message downstream.”</a:t>
            </a:r>
            <a:endParaRPr i="1">
              <a:latin typeface="Calibri"/>
              <a:ea typeface="Calibri"/>
              <a:cs typeface="Calibri"/>
              <a:sym typeface="Calibri"/>
            </a:endParaRPr>
          </a:p>
          <a:p>
            <a:pPr indent="0" lvl="0" marL="0" rtl="0" algn="l">
              <a:spcBef>
                <a:spcPts val="1200"/>
              </a:spcBef>
              <a:spcAft>
                <a:spcPts val="1200"/>
              </a:spcAft>
              <a:buNone/>
            </a:pPr>
            <a:r>
              <a:rPr lang="en">
                <a:latin typeface="Calibri"/>
                <a:ea typeface="Calibri"/>
                <a:cs typeface="Calibri"/>
                <a:sym typeface="Calibri"/>
              </a:rPr>
              <a:t>(Section 6.3; RFC 9112)</a:t>
            </a:r>
            <a:endParaRPr>
              <a:latin typeface="Calibri"/>
              <a:ea typeface="Calibri"/>
              <a:cs typeface="Calibri"/>
              <a:sym typeface="Calibri"/>
            </a:endParaRPr>
          </a:p>
        </p:txBody>
      </p:sp>
      <p:sp>
        <p:nvSpPr>
          <p:cNvPr id="606" name="Google Shape;606;p60"/>
          <p:cNvSpPr txBox="1"/>
          <p:nvPr/>
        </p:nvSpPr>
        <p:spPr>
          <a:xfrm>
            <a:off x="311700" y="1473850"/>
            <a:ext cx="3999900" cy="370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004578"/>
                </a:solidFill>
                <a:latin typeface="Roboto Mono"/>
                <a:ea typeface="Roboto Mono"/>
                <a:cs typeface="Roboto Mono"/>
                <a:sym typeface="Roboto Mono"/>
              </a:rPr>
              <a:t>POST / HTTP/1.1\r\n</a:t>
            </a:r>
            <a:endParaRPr sz="1600">
              <a:solidFill>
                <a:srgbClr val="004578"/>
              </a:solidFill>
              <a:latin typeface="Roboto Mono"/>
              <a:ea typeface="Roboto Mono"/>
              <a:cs typeface="Roboto Mono"/>
              <a:sym typeface="Roboto Mono"/>
            </a:endParaRPr>
          </a:p>
          <a:p>
            <a:pPr indent="0" lvl="0" marL="0" rtl="0" algn="l">
              <a:spcBef>
                <a:spcPts val="0"/>
              </a:spcBef>
              <a:spcAft>
                <a:spcPts val="0"/>
              </a:spcAft>
              <a:buNone/>
            </a:pPr>
            <a:r>
              <a:rPr lang="en" sz="1600">
                <a:solidFill>
                  <a:srgbClr val="004578"/>
                </a:solidFill>
                <a:latin typeface="Roboto Mono"/>
                <a:ea typeface="Roboto Mono"/>
                <a:cs typeface="Roboto Mono"/>
                <a:sym typeface="Roboto Mono"/>
              </a:rPr>
              <a:t>Host: a\r\n</a:t>
            </a:r>
            <a:endParaRPr sz="1600">
              <a:solidFill>
                <a:srgbClr val="004578"/>
              </a:solidFill>
              <a:latin typeface="Roboto Mono"/>
              <a:ea typeface="Roboto Mono"/>
              <a:cs typeface="Roboto Mono"/>
              <a:sym typeface="Roboto Mono"/>
            </a:endParaRPr>
          </a:p>
          <a:p>
            <a:pPr indent="0" lvl="0" marL="0" rtl="0" algn="l">
              <a:spcBef>
                <a:spcPts val="0"/>
              </a:spcBef>
              <a:spcAft>
                <a:spcPts val="0"/>
              </a:spcAft>
              <a:buNone/>
            </a:pPr>
            <a:r>
              <a:rPr lang="en" sz="1600">
                <a:solidFill>
                  <a:srgbClr val="FF0000"/>
                </a:solidFill>
                <a:latin typeface="Roboto Mono"/>
                <a:ea typeface="Roboto Mono"/>
                <a:cs typeface="Roboto Mono"/>
                <a:sym typeface="Roboto Mono"/>
              </a:rPr>
              <a:t>Content-Length: 5\r\n</a:t>
            </a:r>
            <a:endParaRPr sz="16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1600">
                <a:solidFill>
                  <a:srgbClr val="FF0000"/>
                </a:solidFill>
                <a:latin typeface="Roboto Mono"/>
                <a:ea typeface="Roboto Mono"/>
                <a:cs typeface="Roboto Mono"/>
                <a:sym typeface="Roboto Mono"/>
              </a:rPr>
              <a:t>Transfer-Encoding: chunked\r\n</a:t>
            </a:r>
            <a:endParaRPr sz="16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1600">
                <a:solidFill>
                  <a:srgbClr val="FF0000"/>
                </a:solidFill>
                <a:latin typeface="Roboto Mono"/>
                <a:ea typeface="Roboto Mono"/>
                <a:cs typeface="Roboto Mono"/>
                <a:sym typeface="Roboto Mono"/>
              </a:rPr>
              <a:t>\r\n</a:t>
            </a:r>
            <a:endParaRPr sz="1600">
              <a:solidFill>
                <a:srgbClr val="FF0000"/>
              </a:solidFill>
              <a:latin typeface="Roboto Mono"/>
              <a:ea typeface="Roboto Mono"/>
              <a:cs typeface="Roboto Mono"/>
              <a:sym typeface="Roboto Mono"/>
            </a:endParaRPr>
          </a:p>
          <a:p>
            <a:pPr indent="0" lvl="0" marL="0" rtl="0" algn="l">
              <a:spcBef>
                <a:spcPts val="0"/>
              </a:spcBef>
              <a:spcAft>
                <a:spcPts val="0"/>
              </a:spcAft>
              <a:buNone/>
            </a:pPr>
            <a:r>
              <a:rPr lang="en" sz="1600">
                <a:solidFill>
                  <a:srgbClr val="BF9000"/>
                </a:solidFill>
                <a:latin typeface="Roboto Mono"/>
                <a:ea typeface="Roboto Mono"/>
                <a:cs typeface="Roboto Mono"/>
                <a:sym typeface="Roboto Mono"/>
              </a:rPr>
              <a:t>0\r\n</a:t>
            </a:r>
            <a:endParaRPr sz="1600">
              <a:solidFill>
                <a:srgbClr val="BF9000"/>
              </a:solidFill>
              <a:latin typeface="Roboto Mono"/>
              <a:ea typeface="Roboto Mono"/>
              <a:cs typeface="Roboto Mono"/>
              <a:sym typeface="Roboto Mono"/>
            </a:endParaRPr>
          </a:p>
          <a:p>
            <a:pPr indent="0" lvl="0" marL="0" rtl="0" algn="l">
              <a:spcBef>
                <a:spcPts val="0"/>
              </a:spcBef>
              <a:spcAft>
                <a:spcPts val="0"/>
              </a:spcAft>
              <a:buNone/>
            </a:pPr>
            <a:r>
              <a:rPr lang="en" sz="1600">
                <a:solidFill>
                  <a:srgbClr val="BF9000"/>
                </a:solidFill>
                <a:latin typeface="Roboto Mono"/>
                <a:ea typeface="Roboto Mono"/>
                <a:cs typeface="Roboto Mono"/>
                <a:sym typeface="Roboto Mono"/>
              </a:rPr>
              <a:t>\r\n</a:t>
            </a:r>
            <a:endParaRPr sz="2300">
              <a:solidFill>
                <a:srgbClr val="BF9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OpenBSD httpd null dereference</a:t>
            </a:r>
            <a:endParaRPr/>
          </a:p>
        </p:txBody>
      </p:sp>
      <p:sp>
        <p:nvSpPr>
          <p:cNvPr id="612" name="Google Shape;612;p61"/>
          <p:cNvSpPr txBox="1"/>
          <p:nvPr>
            <p:ph idx="1" type="body"/>
          </p:nvPr>
        </p:nvSpPr>
        <p:spPr>
          <a:xfrm>
            <a:off x="311700" y="2727825"/>
            <a:ext cx="8520600" cy="2222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Null byte in the chunked message body when FastCGI is enabled</a:t>
            </a:r>
            <a:br>
              <a:rPr lang="en"/>
            </a:br>
            <a:endParaRPr/>
          </a:p>
          <a:p>
            <a:pPr indent="-342900" lvl="0" marL="457200" rtl="0" algn="l">
              <a:spcBef>
                <a:spcPts val="0"/>
              </a:spcBef>
              <a:spcAft>
                <a:spcPts val="0"/>
              </a:spcAft>
              <a:buSzPts val="1800"/>
              <a:buChar char="●"/>
            </a:pPr>
            <a:r>
              <a:rPr lang="en"/>
              <a:t>Causes a null pointer dereference and segfaults the worker process</a:t>
            </a:r>
            <a:br>
              <a:rPr lang="en"/>
            </a:br>
            <a:endParaRPr/>
          </a:p>
          <a:p>
            <a:pPr indent="-342900" lvl="0" marL="457200" rtl="0" algn="l">
              <a:spcBef>
                <a:spcPts val="0"/>
              </a:spcBef>
              <a:spcAft>
                <a:spcPts val="0"/>
              </a:spcAft>
              <a:buSzPts val="1800"/>
              <a:buChar char="●"/>
            </a:pPr>
            <a:r>
              <a:rPr lang="en"/>
              <a:t>Parent process exits 0</a:t>
            </a:r>
            <a:endParaRPr/>
          </a:p>
        </p:txBody>
      </p:sp>
      <p:sp>
        <p:nvSpPr>
          <p:cNvPr id="613" name="Google Shape;613;p61"/>
          <p:cNvSpPr txBox="1"/>
          <p:nvPr/>
        </p:nvSpPr>
        <p:spPr>
          <a:xfrm>
            <a:off x="466075" y="1209600"/>
            <a:ext cx="8442300" cy="103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rgbClr val="188038"/>
                </a:solidFill>
                <a:latin typeface="Roboto Mono"/>
                <a:ea typeface="Roboto Mono"/>
                <a:cs typeface="Roboto Mono"/>
                <a:sym typeface="Roboto Mono"/>
              </a:rPr>
              <a:t>GET / HTTP/1.1\r\n</a:t>
            </a:r>
            <a:endParaRPr sz="1600">
              <a:solidFill>
                <a:srgbClr val="188038"/>
              </a:solidFill>
              <a:latin typeface="Roboto Mono"/>
              <a:ea typeface="Roboto Mono"/>
              <a:cs typeface="Roboto Mono"/>
              <a:sym typeface="Roboto Mono"/>
            </a:endParaRPr>
          </a:p>
          <a:p>
            <a:pPr indent="0" lvl="0" marL="0" rtl="0" algn="l">
              <a:spcBef>
                <a:spcPts val="0"/>
              </a:spcBef>
              <a:spcAft>
                <a:spcPts val="0"/>
              </a:spcAft>
              <a:buNone/>
            </a:pPr>
            <a:r>
              <a:rPr lang="en" sz="1600">
                <a:solidFill>
                  <a:srgbClr val="188038"/>
                </a:solidFill>
                <a:latin typeface="Roboto Mono"/>
                <a:ea typeface="Roboto Mono"/>
                <a:cs typeface="Roboto Mono"/>
                <a:sym typeface="Roboto Mono"/>
              </a:rPr>
              <a:t>Host: whatever\r\n</a:t>
            </a:r>
            <a:endParaRPr sz="1600">
              <a:solidFill>
                <a:srgbClr val="188038"/>
              </a:solidFill>
              <a:latin typeface="Roboto Mono"/>
              <a:ea typeface="Roboto Mono"/>
              <a:cs typeface="Roboto Mono"/>
              <a:sym typeface="Roboto Mono"/>
            </a:endParaRPr>
          </a:p>
          <a:p>
            <a:pPr indent="0" lvl="0" marL="0" rtl="0" algn="l">
              <a:spcBef>
                <a:spcPts val="0"/>
              </a:spcBef>
              <a:spcAft>
                <a:spcPts val="0"/>
              </a:spcAft>
              <a:buNone/>
            </a:pPr>
            <a:r>
              <a:rPr lang="en" sz="1600">
                <a:solidFill>
                  <a:srgbClr val="188038"/>
                </a:solidFill>
                <a:latin typeface="Roboto Mono"/>
                <a:ea typeface="Roboto Mono"/>
                <a:cs typeface="Roboto Mono"/>
                <a:sym typeface="Roboto Mono"/>
              </a:rPr>
              <a:t>Transfer-Encoding: chunked\r\n\r\n</a:t>
            </a:r>
            <a:endParaRPr sz="1600">
              <a:solidFill>
                <a:srgbClr val="188038"/>
              </a:solidFill>
              <a:latin typeface="Roboto Mono"/>
              <a:ea typeface="Roboto Mono"/>
              <a:cs typeface="Roboto Mono"/>
              <a:sym typeface="Roboto Mono"/>
            </a:endParaRPr>
          </a:p>
          <a:p>
            <a:pPr indent="0" lvl="0" marL="0" rtl="0" algn="l">
              <a:spcBef>
                <a:spcPts val="0"/>
              </a:spcBef>
              <a:spcAft>
                <a:spcPts val="0"/>
              </a:spcAft>
              <a:buNone/>
            </a:pPr>
            <a:r>
              <a:rPr lang="en" sz="1600">
                <a:solidFill>
                  <a:srgbClr val="188038"/>
                </a:solidFill>
                <a:latin typeface="Roboto Mono"/>
                <a:ea typeface="Roboto Mono"/>
                <a:cs typeface="Roboto Mono"/>
                <a:sym typeface="Roboto Mono"/>
              </a:rPr>
              <a:t>0\r\n\r\n</a:t>
            </a:r>
            <a:r>
              <a:rPr b="1" lang="en" sz="1600">
                <a:solidFill>
                  <a:srgbClr val="FF0000"/>
                </a:solidFill>
                <a:latin typeface="Roboto Mono"/>
                <a:ea typeface="Roboto Mono"/>
                <a:cs typeface="Roboto Mono"/>
                <a:sym typeface="Roboto Mono"/>
              </a:rPr>
              <a:t>\x00</a:t>
            </a:r>
            <a:endParaRPr b="1" sz="230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67" name="Shape 167"/>
        <p:cNvGrpSpPr/>
        <p:nvPr/>
      </p:nvGrpSpPr>
      <p:grpSpPr>
        <a:xfrm>
          <a:off x="0" y="0"/>
          <a:ext cx="0" cy="0"/>
          <a:chOff x="0" y="0"/>
          <a:chExt cx="0" cy="0"/>
        </a:xfrm>
      </p:grpSpPr>
      <p:sp>
        <p:nvSpPr>
          <p:cNvPr id="168" name="Google Shape;168;p17"/>
          <p:cNvSpPr txBox="1"/>
          <p:nvPr>
            <p:ph idx="1" type="body"/>
          </p:nvPr>
        </p:nvSpPr>
        <p:spPr>
          <a:xfrm>
            <a:off x="311700" y="348150"/>
            <a:ext cx="8520600" cy="4447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4700">
                <a:solidFill>
                  <a:srgbClr val="FF0000"/>
                </a:solidFill>
                <a:latin typeface="Roboto Mono"/>
                <a:ea typeface="Roboto Mono"/>
                <a:cs typeface="Roboto Mono"/>
                <a:sym typeface="Roboto Mono"/>
              </a:rPr>
              <a:t>GE</a:t>
            </a:r>
            <a:r>
              <a:rPr lang="en" sz="4700">
                <a:solidFill>
                  <a:srgbClr val="FF0000"/>
                </a:solidFill>
                <a:latin typeface="Roboto Mono"/>
                <a:ea typeface="Roboto Mono"/>
                <a:cs typeface="Roboto Mono"/>
                <a:sym typeface="Roboto Mono"/>
              </a:rPr>
              <a:t>T / HTTP/1.1\r\n</a:t>
            </a:r>
            <a:endParaRPr sz="4700">
              <a:solidFill>
                <a:srgbClr val="FF000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4700">
                <a:solidFill>
                  <a:srgbClr val="00FFFF"/>
                </a:solidFill>
                <a:latin typeface="Roboto Mono"/>
                <a:ea typeface="Roboto Mono"/>
                <a:cs typeface="Roboto Mono"/>
                <a:sym typeface="Roboto Mono"/>
              </a:rPr>
              <a:t>Host: dartmouth.edu\r\n</a:t>
            </a:r>
            <a:br>
              <a:rPr lang="en" sz="4700">
                <a:solidFill>
                  <a:srgbClr val="00FFFF"/>
                </a:solidFill>
                <a:latin typeface="Roboto Mono"/>
                <a:ea typeface="Roboto Mono"/>
                <a:cs typeface="Roboto Mono"/>
                <a:sym typeface="Roboto Mono"/>
              </a:rPr>
            </a:br>
            <a:r>
              <a:rPr lang="en" sz="4700">
                <a:solidFill>
                  <a:srgbClr val="00FFFF"/>
                </a:solidFill>
                <a:latin typeface="Roboto Mono"/>
                <a:ea typeface="Roboto Mono"/>
                <a:cs typeface="Roboto Mono"/>
                <a:sym typeface="Roboto Mono"/>
              </a:rPr>
              <a:t>Content-Length: 16\r\n</a:t>
            </a:r>
            <a:br>
              <a:rPr lang="en" sz="4700">
                <a:solidFill>
                  <a:srgbClr val="00FFFF"/>
                </a:solidFill>
                <a:latin typeface="Roboto Mono"/>
                <a:ea typeface="Roboto Mono"/>
                <a:cs typeface="Roboto Mono"/>
                <a:sym typeface="Roboto Mono"/>
              </a:rPr>
            </a:br>
            <a:r>
              <a:rPr lang="en" sz="4700">
                <a:solidFill>
                  <a:srgbClr val="00FFFF"/>
                </a:solidFill>
                <a:latin typeface="Roboto Mono"/>
                <a:ea typeface="Roboto Mono"/>
                <a:cs typeface="Roboto Mono"/>
                <a:sym typeface="Roboto Mono"/>
              </a:rPr>
              <a:t>\r\n</a:t>
            </a:r>
            <a:endParaRPr sz="4700">
              <a:solidFill>
                <a:srgbClr val="00FFFF"/>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4700">
                <a:solidFill>
                  <a:srgbClr val="00FFFF"/>
                </a:solidFill>
                <a:latin typeface="Roboto Mono"/>
                <a:ea typeface="Roboto Mono"/>
                <a:cs typeface="Roboto Mono"/>
                <a:sym typeface="Roboto Mono"/>
              </a:rPr>
              <a:t>Moose: 🫎\r\n</a:t>
            </a:r>
            <a:endParaRPr sz="4700">
              <a:solidFill>
                <a:srgbClr val="00FFFF"/>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4700">
                <a:solidFill>
                  <a:srgbClr val="FF00FF"/>
                </a:solidFill>
                <a:latin typeface="Roboto Mono"/>
                <a:ea typeface="Roboto Mono"/>
                <a:cs typeface="Roboto Mono"/>
                <a:sym typeface="Roboto Mono"/>
              </a:rPr>
              <a:t>Live Free or Die</a:t>
            </a:r>
            <a:endParaRPr sz="4700">
              <a:solidFill>
                <a:srgbClr val="FF00FF"/>
              </a:solidFill>
              <a:latin typeface="Roboto Mono"/>
              <a:ea typeface="Roboto Mono"/>
              <a:cs typeface="Roboto Mono"/>
              <a:sym typeface="Roboto Mono"/>
            </a:endParaRPr>
          </a:p>
        </p:txBody>
      </p:sp>
      <p:sp>
        <p:nvSpPr>
          <p:cNvPr id="169" name="Google Shape;16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68">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62"/>
          <p:cNvSpPr txBox="1"/>
          <p:nvPr>
            <p:ph type="title"/>
          </p:nvPr>
        </p:nvSpPr>
        <p:spPr>
          <a:xfrm>
            <a:off x="311700" y="140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Using the OLS bug with load balancers and proxies</a:t>
            </a:r>
            <a:endParaRPr/>
          </a:p>
        </p:txBody>
      </p:sp>
      <p:sp>
        <p:nvSpPr>
          <p:cNvPr id="619" name="Google Shape;619;p62"/>
          <p:cNvSpPr txBox="1"/>
          <p:nvPr>
            <p:ph idx="1" type="body"/>
          </p:nvPr>
        </p:nvSpPr>
        <p:spPr>
          <a:xfrm>
            <a:off x="311700" y="847675"/>
            <a:ext cx="8832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dk1"/>
              </a:buClr>
              <a:buSzPts val="1800"/>
              <a:buChar char="●"/>
            </a:pPr>
            <a:r>
              <a:rPr lang="en">
                <a:solidFill>
                  <a:schemeClr val="dk1"/>
                </a:solidFill>
              </a:rPr>
              <a:t>Who</a:t>
            </a:r>
            <a:r>
              <a:rPr lang="en">
                <a:solidFill>
                  <a:schemeClr val="dk1"/>
                </a:solidFill>
              </a:rPr>
              <a:t> forwards the Content-Length header with the 0 in place?</a:t>
            </a:r>
            <a:endParaRPr>
              <a:solidFill>
                <a:schemeClr val="dk1"/>
              </a:solidFill>
            </a:endParaRPr>
          </a:p>
          <a:p>
            <a:pPr indent="-342900" lvl="1" marL="914400" rtl="0" algn="l">
              <a:spcBef>
                <a:spcPts val="0"/>
              </a:spcBef>
              <a:spcAft>
                <a:spcPts val="0"/>
              </a:spcAft>
              <a:buClr>
                <a:schemeClr val="dk1"/>
              </a:buClr>
              <a:buSzPts val="1800"/>
              <a:buChar char="○"/>
            </a:pPr>
            <a:r>
              <a:rPr lang="en" sz="1800">
                <a:solidFill>
                  <a:schemeClr val="dk1"/>
                </a:solidFill>
              </a:rPr>
              <a:t>HAProxy*, Envoy, LiteSpeed, Pound, Squid, Varnish, Akamai, Google Cloud</a:t>
            </a:r>
            <a:endParaRPr>
              <a:solidFill>
                <a:schemeClr val="dk1"/>
              </a:solidFill>
            </a:endParaRPr>
          </a:p>
        </p:txBody>
      </p:sp>
      <p:sp>
        <p:nvSpPr>
          <p:cNvPr id="620" name="Google Shape;620;p62"/>
          <p:cNvSpPr txBox="1"/>
          <p:nvPr/>
        </p:nvSpPr>
        <p:spPr>
          <a:xfrm>
            <a:off x="574225" y="1638300"/>
            <a:ext cx="7653600" cy="299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800">
                <a:solidFill>
                  <a:srgbClr val="A64D79"/>
                </a:solidFill>
                <a:latin typeface="Roboto Mono"/>
                <a:ea typeface="Roboto Mono"/>
                <a:cs typeface="Roboto Mono"/>
                <a:sym typeface="Roboto Mono"/>
              </a:rPr>
              <a:t>GET / HTTP/1.1\r\n</a:t>
            </a:r>
            <a:endParaRPr sz="1800">
              <a:solidFill>
                <a:srgbClr val="A64D79"/>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800">
                <a:solidFill>
                  <a:srgbClr val="A64D79"/>
                </a:solidFill>
                <a:latin typeface="Roboto Mono"/>
                <a:ea typeface="Roboto Mono"/>
                <a:cs typeface="Roboto Mono"/>
                <a:sym typeface="Roboto Mono"/>
              </a:rPr>
              <a:t>host: a\r\n</a:t>
            </a:r>
            <a:endParaRPr sz="1800">
              <a:solidFill>
                <a:srgbClr val="A64D79"/>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800">
                <a:solidFill>
                  <a:srgbClr val="A64D79"/>
                </a:solidFill>
                <a:latin typeface="Roboto Mono"/>
                <a:ea typeface="Roboto Mono"/>
                <a:cs typeface="Roboto Mono"/>
                <a:sym typeface="Roboto Mono"/>
              </a:rPr>
              <a:t>content-length: 0200\r\n</a:t>
            </a:r>
            <a:endParaRPr sz="1800">
              <a:solidFill>
                <a:srgbClr val="A64D79"/>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800">
                <a:solidFill>
                  <a:srgbClr val="A64D79"/>
                </a:solidFill>
                <a:latin typeface="Roboto Mono"/>
                <a:ea typeface="Roboto Mono"/>
                <a:cs typeface="Roboto Mono"/>
                <a:sym typeface="Roboto Mono"/>
              </a:rPr>
              <a:t>\r\n</a:t>
            </a:r>
            <a:endParaRPr sz="1800">
              <a:solidFill>
                <a:srgbClr val="A64D79"/>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800">
                <a:solidFill>
                  <a:srgbClr val="A64D79"/>
                </a:solidFill>
                <a:latin typeface="Roboto Mono"/>
                <a:ea typeface="Roboto Mono"/>
                <a:cs typeface="Roboto Mono"/>
                <a:sym typeface="Roboto Mono"/>
              </a:rPr>
              <a:t>AAAAAAAAAAAAAAAAAAAAAAAAAAAAAAAAAAAAAAAAAAAAAAAAAAAAAAAAAAAAAAAAAAAAAAAAAAAAAAAAAAAAAAAAAAAAAAAAAAAAAAAAAAAAAAAAAAAAAAAAAAAAAAAA</a:t>
            </a:r>
            <a:r>
              <a:rPr lang="en" sz="1800">
                <a:solidFill>
                  <a:srgbClr val="0000FF"/>
                </a:solidFill>
                <a:latin typeface="Roboto Mono"/>
                <a:ea typeface="Roboto Mono"/>
                <a:cs typeface="Roboto Mono"/>
                <a:sym typeface="Roboto Mono"/>
              </a:rPr>
              <a:t>GET / HTTP/1.1\r\n</a:t>
            </a:r>
            <a:endParaRPr sz="1800">
              <a:solidFill>
                <a:srgbClr val="0000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800">
                <a:solidFill>
                  <a:srgbClr val="0000FF"/>
                </a:solidFill>
                <a:latin typeface="Roboto Mono"/>
                <a:ea typeface="Roboto Mono"/>
                <a:cs typeface="Roboto Mono"/>
                <a:sym typeface="Roboto Mono"/>
              </a:rPr>
              <a:t>Host: a\r\n</a:t>
            </a:r>
            <a:endParaRPr sz="1800">
              <a:solidFill>
                <a:srgbClr val="0000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800">
                <a:solidFill>
                  <a:srgbClr val="0000FF"/>
                </a:solidFill>
                <a:latin typeface="Roboto Mono"/>
                <a:ea typeface="Roboto Mono"/>
                <a:cs typeface="Roboto Mono"/>
                <a:sym typeface="Roboto Mono"/>
              </a:rPr>
              <a:t>Content-Length: 52\r\n</a:t>
            </a:r>
            <a:endParaRPr sz="1800">
              <a:solidFill>
                <a:srgbClr val="0000FF"/>
              </a:solidFill>
              <a:latin typeface="Roboto Mono"/>
              <a:ea typeface="Roboto Mono"/>
              <a:cs typeface="Roboto Mono"/>
              <a:sym typeface="Roboto Mono"/>
            </a:endParaRPr>
          </a:p>
          <a:p>
            <a:pPr indent="0" lvl="0" marL="0" rtl="0" algn="l">
              <a:spcBef>
                <a:spcPts val="0"/>
              </a:spcBef>
              <a:spcAft>
                <a:spcPts val="0"/>
              </a:spcAft>
              <a:buClr>
                <a:schemeClr val="dk1"/>
              </a:buClr>
              <a:buSzPts val="1100"/>
              <a:buFont typeface="Arial"/>
              <a:buNone/>
            </a:pPr>
            <a:r>
              <a:rPr lang="en" sz="1800">
                <a:solidFill>
                  <a:srgbClr val="0000FF"/>
                </a:solidFill>
                <a:latin typeface="Roboto Mono"/>
                <a:ea typeface="Roboto Mono"/>
                <a:cs typeface="Roboto Mono"/>
                <a:sym typeface="Roboto Mono"/>
              </a:rPr>
              <a:t>\r\n</a:t>
            </a:r>
            <a:endParaRPr sz="1800">
              <a:solidFill>
                <a:srgbClr val="0000FF"/>
              </a:solidFill>
              <a:latin typeface="Roboto Mono"/>
              <a:ea typeface="Roboto Mono"/>
              <a:cs typeface="Roboto Mono"/>
              <a:sym typeface="Roboto Mono"/>
            </a:endParaRPr>
          </a:p>
          <a:p>
            <a:pPr indent="0" lvl="0" marL="0" rtl="0" algn="l">
              <a:spcBef>
                <a:spcPts val="0"/>
              </a:spcBef>
              <a:spcAft>
                <a:spcPts val="0"/>
              </a:spcAft>
              <a:buNone/>
            </a:pPr>
            <a:r>
              <a:rPr lang="en" sz="1800">
                <a:solidFill>
                  <a:srgbClr val="0000FF"/>
                </a:solidFill>
                <a:latin typeface="Roboto Mono"/>
                <a:ea typeface="Roboto Mono"/>
                <a:cs typeface="Roboto Mono"/>
                <a:sym typeface="Roboto Mono"/>
              </a:rPr>
              <a:t>AAAAAAAAAAAAAAAAAAAAAAAAA</a:t>
            </a:r>
            <a:r>
              <a:rPr lang="en" sz="1800">
                <a:solidFill>
                  <a:srgbClr val="BF9000"/>
                </a:solidFill>
                <a:latin typeface="Roboto Mono"/>
                <a:ea typeface="Roboto Mono"/>
                <a:cs typeface="Roboto Mono"/>
                <a:sym typeface="Roboto Mono"/>
              </a:rPr>
              <a:t>GET / HTTP/1.1\r\nHost: a\r\n</a:t>
            </a:r>
            <a:endParaRPr sz="1800">
              <a:solidFill>
                <a:srgbClr val="BF9000"/>
              </a:solidFill>
              <a:latin typeface="Roboto Mono"/>
              <a:ea typeface="Roboto Mono"/>
              <a:cs typeface="Roboto Mono"/>
              <a:sym typeface="Roboto Mono"/>
            </a:endParaRPr>
          </a:p>
          <a:p>
            <a:pPr indent="0" lvl="0" marL="0" rtl="0" algn="l">
              <a:spcBef>
                <a:spcPts val="0"/>
              </a:spcBef>
              <a:spcAft>
                <a:spcPts val="0"/>
              </a:spcAft>
              <a:buNone/>
            </a:pPr>
            <a:r>
              <a:rPr lang="en" sz="1800">
                <a:solidFill>
                  <a:srgbClr val="BF9000"/>
                </a:solidFill>
                <a:latin typeface="Roboto Mono"/>
                <a:ea typeface="Roboto Mono"/>
                <a:cs typeface="Roboto Mono"/>
                <a:sym typeface="Roboto Mono"/>
              </a:rPr>
              <a:t>\r\n</a:t>
            </a:r>
            <a:endParaRPr sz="1800">
              <a:solidFill>
                <a:srgbClr val="BF9000"/>
              </a:solidFill>
              <a:latin typeface="Roboto Mono"/>
              <a:ea typeface="Roboto Mono"/>
              <a:cs typeface="Roboto Mono"/>
              <a:sym typeface="Roboto Mono"/>
            </a:endParaRPr>
          </a:p>
        </p:txBody>
      </p:sp>
      <p:sp>
        <p:nvSpPr>
          <p:cNvPr id="621" name="Google Shape;621;p62"/>
          <p:cNvSpPr/>
          <p:nvPr/>
        </p:nvSpPr>
        <p:spPr>
          <a:xfrm>
            <a:off x="2780850" y="2248050"/>
            <a:ext cx="705300" cy="323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25" name="Shape 625"/>
        <p:cNvGrpSpPr/>
        <p:nvPr/>
      </p:nvGrpSpPr>
      <p:grpSpPr>
        <a:xfrm>
          <a:off x="0" y="0"/>
          <a:ext cx="0" cy="0"/>
          <a:chOff x="0" y="0"/>
          <a:chExt cx="0" cy="0"/>
        </a:xfrm>
      </p:grpSpPr>
      <p:sp>
        <p:nvSpPr>
          <p:cNvPr id="626" name="Google Shape;626;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lt1"/>
                </a:solidFill>
              </a:rPr>
              <a:t>Components</a:t>
            </a:r>
            <a:endParaRPr>
              <a:solidFill>
                <a:schemeClr val="lt1"/>
              </a:solidFill>
            </a:endParaRPr>
          </a:p>
        </p:txBody>
      </p:sp>
      <p:sp>
        <p:nvSpPr>
          <p:cNvPr id="627" name="Google Shape;627;p63"/>
          <p:cNvSpPr txBox="1"/>
          <p:nvPr>
            <p:ph idx="1" type="body"/>
          </p:nvPr>
        </p:nvSpPr>
        <p:spPr>
          <a:xfrm>
            <a:off x="311700" y="1381075"/>
            <a:ext cx="4651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lt1"/>
              </a:buClr>
              <a:buSzPts val="1800"/>
              <a:buChar char="●"/>
            </a:pPr>
            <a:r>
              <a:rPr lang="en">
                <a:solidFill>
                  <a:schemeClr val="lt1"/>
                </a:solidFill>
              </a:rPr>
              <a:t>Endpoint Servers</a:t>
            </a: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Echo Server</a:t>
            </a: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Fanout Script</a:t>
            </a: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Proxies</a:t>
            </a:r>
            <a:br>
              <a:rPr lang="en">
                <a:solidFill>
                  <a:schemeClr val="lt1"/>
                </a:solidFill>
              </a:rPr>
            </a:br>
            <a:endParaRPr>
              <a:solidFill>
                <a:schemeClr val="lt1"/>
              </a:solidFill>
            </a:endParaRPr>
          </a:p>
          <a:p>
            <a:pPr indent="-342900" lvl="0" marL="457200" rtl="0" algn="l">
              <a:spcBef>
                <a:spcPts val="0"/>
              </a:spcBef>
              <a:spcAft>
                <a:spcPts val="0"/>
              </a:spcAft>
              <a:buClr>
                <a:schemeClr val="lt1"/>
              </a:buClr>
              <a:buSzPts val="1800"/>
              <a:buChar char="●"/>
            </a:pPr>
            <a:r>
              <a:rPr lang="en">
                <a:solidFill>
                  <a:schemeClr val="lt1"/>
                </a:solidFill>
              </a:rPr>
              <a:t>Remote CDNs and Load Balancers*</a:t>
            </a:r>
            <a:br>
              <a:rPr lang="en">
                <a:solidFill>
                  <a:schemeClr val="lt1"/>
                </a:solidFill>
              </a:rPr>
            </a:br>
            <a:endParaRPr>
              <a:solidFill>
                <a:schemeClr val="lt1"/>
              </a:solidFill>
            </a:endParaRPr>
          </a:p>
        </p:txBody>
      </p:sp>
      <p:sp>
        <p:nvSpPr>
          <p:cNvPr id="628" name="Google Shape;628;p63"/>
          <p:cNvSpPr txBox="1"/>
          <p:nvPr/>
        </p:nvSpPr>
        <p:spPr>
          <a:xfrm>
            <a:off x="4789100" y="3739900"/>
            <a:ext cx="3951000" cy="4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Available on GitHub with a GPLv3 license: </a:t>
            </a:r>
            <a:r>
              <a:rPr lang="en" u="sng">
                <a:solidFill>
                  <a:schemeClr val="hlink"/>
                </a:solidFill>
                <a:hlinkClick r:id="rId3"/>
              </a:rPr>
              <a:t>https://github.com/narfindustries/http-garden</a:t>
            </a:r>
            <a:br>
              <a:rPr lang="en">
                <a:solidFill>
                  <a:schemeClr val="dk2"/>
                </a:solidFill>
              </a:rPr>
            </a:br>
            <a:r>
              <a:rPr lang="en" u="sng">
                <a:solidFill>
                  <a:schemeClr val="hlink"/>
                </a:solidFill>
                <a:hlinkClick r:id="rId4"/>
              </a:rPr>
              <a:t>https://github.com/kenballus/shmoocon_demos</a:t>
            </a:r>
            <a:r>
              <a:rPr lang="en">
                <a:solidFill>
                  <a:schemeClr val="dk2"/>
                </a:solidFill>
              </a:rPr>
              <a:t> </a:t>
            </a:r>
            <a:endParaRPr>
              <a:solidFill>
                <a:schemeClr val="dk2"/>
              </a:solidFill>
            </a:endParaRPr>
          </a:p>
        </p:txBody>
      </p:sp>
      <p:sp>
        <p:nvSpPr>
          <p:cNvPr id="629" name="Google Shape;629;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3" name="Shape 173"/>
        <p:cNvGrpSpPr/>
        <p:nvPr/>
      </p:nvGrpSpPr>
      <p:grpSpPr>
        <a:xfrm>
          <a:off x="0" y="0"/>
          <a:ext cx="0" cy="0"/>
          <a:chOff x="0" y="0"/>
          <a:chExt cx="0" cy="0"/>
        </a:xfrm>
      </p:grpSpPr>
      <p:sp>
        <p:nvSpPr>
          <p:cNvPr id="174" name="Google Shape;174;p18"/>
          <p:cNvSpPr txBox="1"/>
          <p:nvPr>
            <p:ph idx="1" type="body"/>
          </p:nvPr>
        </p:nvSpPr>
        <p:spPr>
          <a:xfrm>
            <a:off x="311700" y="733800"/>
            <a:ext cx="8520600" cy="3675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4700">
                <a:solidFill>
                  <a:srgbClr val="FF0000"/>
                </a:solidFill>
                <a:latin typeface="Roboto Mono"/>
                <a:ea typeface="Roboto Mono"/>
                <a:cs typeface="Roboto Mono"/>
                <a:sym typeface="Roboto Mono"/>
              </a:rPr>
              <a:t>HTTP/1.1 200 OK\r\n</a:t>
            </a:r>
            <a:endParaRPr sz="4700">
              <a:solidFill>
                <a:srgbClr val="FF000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4700">
                <a:solidFill>
                  <a:srgbClr val="00FFFF"/>
                </a:solidFill>
                <a:latin typeface="Roboto Mono"/>
                <a:ea typeface="Roboto Mono"/>
                <a:cs typeface="Roboto Mono"/>
                <a:sym typeface="Roboto Mono"/>
              </a:rPr>
              <a:t>Server: nginx\r\n</a:t>
            </a:r>
            <a:br>
              <a:rPr lang="en" sz="4700">
                <a:solidFill>
                  <a:srgbClr val="00FFFF"/>
                </a:solidFill>
                <a:latin typeface="Roboto Mono"/>
                <a:ea typeface="Roboto Mono"/>
                <a:cs typeface="Roboto Mono"/>
                <a:sym typeface="Roboto Mono"/>
              </a:rPr>
            </a:br>
            <a:r>
              <a:rPr lang="en" sz="4700">
                <a:solidFill>
                  <a:srgbClr val="00FFFF"/>
                </a:solidFill>
                <a:latin typeface="Roboto Mono"/>
                <a:ea typeface="Roboto Mono"/>
                <a:cs typeface="Roboto Mono"/>
                <a:sym typeface="Roboto Mono"/>
              </a:rPr>
              <a:t>Content-Length: 21\r\n</a:t>
            </a:r>
            <a:br>
              <a:rPr lang="en" sz="4700">
                <a:solidFill>
                  <a:srgbClr val="00FFFF"/>
                </a:solidFill>
                <a:latin typeface="Roboto Mono"/>
                <a:ea typeface="Roboto Mono"/>
                <a:cs typeface="Roboto Mono"/>
                <a:sym typeface="Roboto Mono"/>
              </a:rPr>
            </a:br>
            <a:r>
              <a:rPr lang="en" sz="4700">
                <a:solidFill>
                  <a:srgbClr val="00FFFF"/>
                </a:solidFill>
                <a:latin typeface="Roboto Mono"/>
                <a:ea typeface="Roboto Mono"/>
                <a:cs typeface="Roboto Mono"/>
                <a:sym typeface="Roboto Mono"/>
              </a:rPr>
              <a:t>\r\n</a:t>
            </a:r>
            <a:endParaRPr sz="4700">
              <a:solidFill>
                <a:srgbClr val="00FFFF"/>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4700">
                <a:solidFill>
                  <a:srgbClr val="FF00FF"/>
                </a:solidFill>
                <a:latin typeface="Roboto Mono"/>
                <a:ea typeface="Roboto Mono"/>
                <a:cs typeface="Roboto Mono"/>
                <a:sym typeface="Roboto Mono"/>
              </a:rPr>
              <a:t>Live, freeze, and die</a:t>
            </a:r>
            <a:endParaRPr sz="4700">
              <a:solidFill>
                <a:srgbClr val="FF00FF"/>
              </a:solidFill>
              <a:latin typeface="Roboto Mono"/>
              <a:ea typeface="Roboto Mono"/>
              <a:cs typeface="Roboto Mono"/>
              <a:sym typeface="Roboto Mono"/>
            </a:endParaRPr>
          </a:p>
        </p:txBody>
      </p:sp>
      <p:sp>
        <p:nvSpPr>
          <p:cNvPr id="175" name="Google Shape;175;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
        <p:nvSpPr>
          <p:cNvPr id="176" name="Google Shape;176;p18"/>
          <p:cNvSpPr/>
          <p:nvPr/>
        </p:nvSpPr>
        <p:spPr>
          <a:xfrm>
            <a:off x="6271925" y="1643175"/>
            <a:ext cx="614700" cy="1513800"/>
          </a:xfrm>
          <a:prstGeom prst="up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7" name="Google Shape;177;p18"/>
          <p:cNvSpPr/>
          <p:nvPr/>
        </p:nvSpPr>
        <p:spPr>
          <a:xfrm>
            <a:off x="5824825" y="779775"/>
            <a:ext cx="1431900" cy="787200"/>
          </a:xfrm>
          <a:prstGeom prst="rect">
            <a:avLst/>
          </a:prstGeom>
          <a:noFill/>
          <a:ln cap="flat"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8" name="Google Shape;178;p18"/>
          <p:cNvSpPr/>
          <p:nvPr/>
        </p:nvSpPr>
        <p:spPr>
          <a:xfrm>
            <a:off x="4647275" y="3156875"/>
            <a:ext cx="3864000" cy="173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a:t>Carriage Return (CR): </a:t>
            </a:r>
            <a:r>
              <a:rPr lang="en" sz="2500">
                <a:latin typeface="Roboto Mono"/>
                <a:ea typeface="Roboto Mono"/>
                <a:cs typeface="Roboto Mono"/>
                <a:sym typeface="Roboto Mono"/>
              </a:rPr>
              <a:t>\r</a:t>
            </a:r>
            <a:endParaRPr sz="2500">
              <a:latin typeface="Roboto Mono"/>
              <a:ea typeface="Roboto Mono"/>
              <a:cs typeface="Roboto Mono"/>
              <a:sym typeface="Roboto Mono"/>
            </a:endParaRPr>
          </a:p>
          <a:p>
            <a:pPr indent="0" lvl="0" marL="0" rtl="0" algn="ctr">
              <a:spcBef>
                <a:spcPts val="0"/>
              </a:spcBef>
              <a:spcAft>
                <a:spcPts val="0"/>
              </a:spcAft>
              <a:buNone/>
            </a:pPr>
            <a:r>
              <a:rPr lang="en" sz="2500"/>
              <a:t>Line Feed (LF): </a:t>
            </a:r>
            <a:r>
              <a:rPr lang="en" sz="2500">
                <a:latin typeface="Roboto Mono"/>
                <a:ea typeface="Roboto Mono"/>
                <a:cs typeface="Roboto Mono"/>
                <a:sym typeface="Roboto Mono"/>
              </a:rPr>
              <a:t>\n</a:t>
            </a:r>
            <a:endParaRPr sz="2500">
              <a:latin typeface="Roboto Mono"/>
              <a:ea typeface="Roboto Mono"/>
              <a:cs typeface="Roboto Mono"/>
              <a:sym typeface="Roboto Mon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2" name="Shape 182"/>
        <p:cNvGrpSpPr/>
        <p:nvPr/>
      </p:nvGrpSpPr>
      <p:grpSpPr>
        <a:xfrm>
          <a:off x="0" y="0"/>
          <a:ext cx="0" cy="0"/>
          <a:chOff x="0" y="0"/>
          <a:chExt cx="0" cy="0"/>
        </a:xfrm>
      </p:grpSpPr>
      <p:sp>
        <p:nvSpPr>
          <p:cNvPr id="183" name="Google Shape;183;p19"/>
          <p:cNvSpPr txBox="1"/>
          <p:nvPr>
            <p:ph idx="1" type="body"/>
          </p:nvPr>
        </p:nvSpPr>
        <p:spPr>
          <a:xfrm>
            <a:off x="311700" y="733800"/>
            <a:ext cx="8520600" cy="3675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4100">
                <a:solidFill>
                  <a:srgbClr val="FF0000"/>
                </a:solidFill>
                <a:latin typeface="Roboto Mono"/>
                <a:ea typeface="Roboto Mono"/>
                <a:cs typeface="Roboto Mono"/>
                <a:sym typeface="Roboto Mono"/>
              </a:rPr>
              <a:t>GET: Ask for a resource</a:t>
            </a:r>
            <a:endParaRPr sz="4100">
              <a:solidFill>
                <a:srgbClr val="FF0000"/>
              </a:solidFill>
              <a:latin typeface="Roboto Mono"/>
              <a:ea typeface="Roboto Mono"/>
              <a:cs typeface="Roboto Mono"/>
              <a:sym typeface="Roboto Mono"/>
            </a:endParaRPr>
          </a:p>
          <a:p>
            <a:pPr indent="0" lvl="0" marL="0" rtl="0" algn="l">
              <a:lnSpc>
                <a:spcPct val="100000"/>
              </a:lnSpc>
              <a:spcBef>
                <a:spcPts val="0"/>
              </a:spcBef>
              <a:spcAft>
                <a:spcPts val="0"/>
              </a:spcAft>
              <a:buNone/>
            </a:pPr>
            <a:r>
              <a:t/>
            </a:r>
            <a:endParaRPr sz="4100">
              <a:solidFill>
                <a:srgbClr val="FF000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4100">
                <a:solidFill>
                  <a:srgbClr val="00FFFF"/>
                </a:solidFill>
                <a:latin typeface="Roboto Mono"/>
                <a:ea typeface="Roboto Mono"/>
                <a:cs typeface="Roboto Mono"/>
                <a:sym typeface="Roboto Mono"/>
              </a:rPr>
              <a:t>POST: Send a resource to the server</a:t>
            </a:r>
            <a:endParaRPr sz="4100">
              <a:solidFill>
                <a:srgbClr val="00FFFF"/>
              </a:solidFill>
              <a:latin typeface="Roboto Mono"/>
              <a:ea typeface="Roboto Mono"/>
              <a:cs typeface="Roboto Mono"/>
              <a:sym typeface="Roboto Mono"/>
            </a:endParaRPr>
          </a:p>
          <a:p>
            <a:pPr indent="0" lvl="0" marL="0" rtl="0" algn="l">
              <a:lnSpc>
                <a:spcPct val="100000"/>
              </a:lnSpc>
              <a:spcBef>
                <a:spcPts val="0"/>
              </a:spcBef>
              <a:spcAft>
                <a:spcPts val="0"/>
              </a:spcAft>
              <a:buNone/>
            </a:pPr>
            <a:r>
              <a:t/>
            </a:r>
            <a:endParaRPr sz="4100">
              <a:solidFill>
                <a:srgbClr val="FF0000"/>
              </a:solidFill>
              <a:latin typeface="Roboto Mono"/>
              <a:ea typeface="Roboto Mono"/>
              <a:cs typeface="Roboto Mono"/>
              <a:sym typeface="Roboto Mono"/>
            </a:endParaRPr>
          </a:p>
          <a:p>
            <a:pPr indent="0" lvl="0" marL="0" rtl="0" algn="l">
              <a:lnSpc>
                <a:spcPct val="100000"/>
              </a:lnSpc>
              <a:spcBef>
                <a:spcPts val="0"/>
              </a:spcBef>
              <a:spcAft>
                <a:spcPts val="0"/>
              </a:spcAft>
              <a:buNone/>
            </a:pPr>
            <a:r>
              <a:rPr lang="en" sz="4100">
                <a:solidFill>
                  <a:srgbClr val="FF00FF"/>
                </a:solidFill>
                <a:latin typeface="Roboto Mono"/>
                <a:ea typeface="Roboto Mono"/>
                <a:cs typeface="Roboto Mono"/>
                <a:sym typeface="Roboto Mono"/>
              </a:rPr>
              <a:t>DELETE: Delete a resource</a:t>
            </a:r>
            <a:endParaRPr sz="4100">
              <a:solidFill>
                <a:srgbClr val="FF00FF"/>
              </a:solidFill>
              <a:latin typeface="Roboto Mono"/>
              <a:ea typeface="Roboto Mono"/>
              <a:cs typeface="Roboto Mono"/>
              <a:sym typeface="Roboto Mono"/>
            </a:endParaRPr>
          </a:p>
        </p:txBody>
      </p:sp>
      <p:sp>
        <p:nvSpPr>
          <p:cNvPr id="184" name="Google Shape;184;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8" name="Shape 188"/>
        <p:cNvGrpSpPr/>
        <p:nvPr/>
      </p:nvGrpSpPr>
      <p:grpSpPr>
        <a:xfrm>
          <a:off x="0" y="0"/>
          <a:ext cx="0" cy="0"/>
          <a:chOff x="0" y="0"/>
          <a:chExt cx="0" cy="0"/>
        </a:xfrm>
      </p:grpSpPr>
      <p:sp>
        <p:nvSpPr>
          <p:cNvPr id="189" name="Google Shape;189;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cxnSp>
        <p:nvCxnSpPr>
          <p:cNvPr id="190" name="Google Shape;190;p20"/>
          <p:cNvCxnSpPr/>
          <p:nvPr/>
        </p:nvCxnSpPr>
        <p:spPr>
          <a:xfrm flipH="1">
            <a:off x="1241025" y="1319900"/>
            <a:ext cx="8100" cy="2971800"/>
          </a:xfrm>
          <a:prstGeom prst="straightConnector1">
            <a:avLst/>
          </a:prstGeom>
          <a:noFill/>
          <a:ln cap="flat" cmpd="sng" w="9525">
            <a:solidFill>
              <a:schemeClr val="lt1"/>
            </a:solidFill>
            <a:prstDash val="solid"/>
            <a:round/>
            <a:headEnd len="med" w="med" type="none"/>
            <a:tailEnd len="med" w="med" type="none"/>
          </a:ln>
        </p:spPr>
      </p:cxnSp>
      <p:cxnSp>
        <p:nvCxnSpPr>
          <p:cNvPr id="191" name="Google Shape;191;p20"/>
          <p:cNvCxnSpPr/>
          <p:nvPr/>
        </p:nvCxnSpPr>
        <p:spPr>
          <a:xfrm flipH="1">
            <a:off x="3287525" y="1319900"/>
            <a:ext cx="8100" cy="2971800"/>
          </a:xfrm>
          <a:prstGeom prst="straightConnector1">
            <a:avLst/>
          </a:prstGeom>
          <a:noFill/>
          <a:ln cap="flat" cmpd="sng" w="9525">
            <a:solidFill>
              <a:schemeClr val="lt1"/>
            </a:solidFill>
            <a:prstDash val="solid"/>
            <a:round/>
            <a:headEnd len="med" w="med" type="none"/>
            <a:tailEnd len="med" w="med" type="none"/>
          </a:ln>
        </p:spPr>
      </p:cxnSp>
      <p:cxnSp>
        <p:nvCxnSpPr>
          <p:cNvPr id="192" name="Google Shape;192;p20"/>
          <p:cNvCxnSpPr/>
          <p:nvPr/>
        </p:nvCxnSpPr>
        <p:spPr>
          <a:xfrm>
            <a:off x="1249125" y="1458675"/>
            <a:ext cx="2032800" cy="508800"/>
          </a:xfrm>
          <a:prstGeom prst="straightConnector1">
            <a:avLst/>
          </a:prstGeom>
          <a:noFill/>
          <a:ln cap="flat" cmpd="sng" w="28575">
            <a:solidFill>
              <a:srgbClr val="00FFFF"/>
            </a:solidFill>
            <a:prstDash val="solid"/>
            <a:round/>
            <a:headEnd len="med" w="med" type="none"/>
            <a:tailEnd len="med" w="med" type="triangle"/>
          </a:ln>
        </p:spPr>
      </p:cxnSp>
      <p:cxnSp>
        <p:nvCxnSpPr>
          <p:cNvPr id="193" name="Google Shape;193;p20"/>
          <p:cNvCxnSpPr/>
          <p:nvPr/>
        </p:nvCxnSpPr>
        <p:spPr>
          <a:xfrm flipH="1">
            <a:off x="1257400" y="2062850"/>
            <a:ext cx="2032800" cy="424500"/>
          </a:xfrm>
          <a:prstGeom prst="straightConnector1">
            <a:avLst/>
          </a:prstGeom>
          <a:noFill/>
          <a:ln cap="flat" cmpd="sng" w="28575">
            <a:solidFill>
              <a:srgbClr val="FF00FF"/>
            </a:solidFill>
            <a:prstDash val="solid"/>
            <a:round/>
            <a:headEnd len="med" w="med" type="none"/>
            <a:tailEnd len="med" w="med" type="triangle"/>
          </a:ln>
        </p:spPr>
      </p:cxnSp>
      <p:cxnSp>
        <p:nvCxnSpPr>
          <p:cNvPr id="194" name="Google Shape;194;p20"/>
          <p:cNvCxnSpPr/>
          <p:nvPr/>
        </p:nvCxnSpPr>
        <p:spPr>
          <a:xfrm>
            <a:off x="1249125" y="2830275"/>
            <a:ext cx="2032800" cy="500700"/>
          </a:xfrm>
          <a:prstGeom prst="straightConnector1">
            <a:avLst/>
          </a:prstGeom>
          <a:noFill/>
          <a:ln cap="flat" cmpd="sng" w="28575">
            <a:solidFill>
              <a:srgbClr val="00FFFF"/>
            </a:solidFill>
            <a:prstDash val="solid"/>
            <a:round/>
            <a:headEnd len="med" w="med" type="none"/>
            <a:tailEnd len="med" w="med" type="triangle"/>
          </a:ln>
        </p:spPr>
      </p:cxnSp>
      <p:cxnSp>
        <p:nvCxnSpPr>
          <p:cNvPr id="195" name="Google Shape;195;p20"/>
          <p:cNvCxnSpPr/>
          <p:nvPr/>
        </p:nvCxnSpPr>
        <p:spPr>
          <a:xfrm flipH="1">
            <a:off x="1257400" y="3434450"/>
            <a:ext cx="2032800" cy="424500"/>
          </a:xfrm>
          <a:prstGeom prst="straightConnector1">
            <a:avLst/>
          </a:prstGeom>
          <a:noFill/>
          <a:ln cap="flat" cmpd="sng" w="28575">
            <a:solidFill>
              <a:srgbClr val="FF00FF"/>
            </a:solidFill>
            <a:prstDash val="solid"/>
            <a:round/>
            <a:headEnd len="med" w="med" type="none"/>
            <a:tailEnd len="med" w="med" type="triangle"/>
          </a:ln>
        </p:spPr>
      </p:cxnSp>
      <p:cxnSp>
        <p:nvCxnSpPr>
          <p:cNvPr id="196" name="Google Shape;196;p20"/>
          <p:cNvCxnSpPr/>
          <p:nvPr/>
        </p:nvCxnSpPr>
        <p:spPr>
          <a:xfrm flipH="1">
            <a:off x="5742475" y="1319900"/>
            <a:ext cx="8100" cy="2971800"/>
          </a:xfrm>
          <a:prstGeom prst="straightConnector1">
            <a:avLst/>
          </a:prstGeom>
          <a:noFill/>
          <a:ln cap="flat" cmpd="sng" w="9525">
            <a:solidFill>
              <a:schemeClr val="lt1"/>
            </a:solidFill>
            <a:prstDash val="solid"/>
            <a:round/>
            <a:headEnd len="med" w="med" type="none"/>
            <a:tailEnd len="med" w="med" type="none"/>
          </a:ln>
        </p:spPr>
      </p:cxnSp>
      <p:cxnSp>
        <p:nvCxnSpPr>
          <p:cNvPr id="197" name="Google Shape;197;p20"/>
          <p:cNvCxnSpPr/>
          <p:nvPr/>
        </p:nvCxnSpPr>
        <p:spPr>
          <a:xfrm flipH="1">
            <a:off x="7788975" y="1319900"/>
            <a:ext cx="8100" cy="2971800"/>
          </a:xfrm>
          <a:prstGeom prst="straightConnector1">
            <a:avLst/>
          </a:prstGeom>
          <a:noFill/>
          <a:ln cap="flat" cmpd="sng" w="9525">
            <a:solidFill>
              <a:schemeClr val="lt1"/>
            </a:solidFill>
            <a:prstDash val="solid"/>
            <a:round/>
            <a:headEnd len="med" w="med" type="none"/>
            <a:tailEnd len="med" w="med" type="none"/>
          </a:ln>
        </p:spPr>
      </p:cxnSp>
      <p:cxnSp>
        <p:nvCxnSpPr>
          <p:cNvPr id="198" name="Google Shape;198;p20"/>
          <p:cNvCxnSpPr/>
          <p:nvPr/>
        </p:nvCxnSpPr>
        <p:spPr>
          <a:xfrm>
            <a:off x="5750575" y="1992075"/>
            <a:ext cx="2032800" cy="508800"/>
          </a:xfrm>
          <a:prstGeom prst="straightConnector1">
            <a:avLst/>
          </a:prstGeom>
          <a:noFill/>
          <a:ln cap="flat" cmpd="sng" w="28575">
            <a:solidFill>
              <a:srgbClr val="00FFFF"/>
            </a:solidFill>
            <a:prstDash val="solid"/>
            <a:round/>
            <a:headEnd len="med" w="med" type="none"/>
            <a:tailEnd len="med" w="med" type="triangle"/>
          </a:ln>
        </p:spPr>
      </p:cxnSp>
      <p:cxnSp>
        <p:nvCxnSpPr>
          <p:cNvPr id="199" name="Google Shape;199;p20"/>
          <p:cNvCxnSpPr/>
          <p:nvPr/>
        </p:nvCxnSpPr>
        <p:spPr>
          <a:xfrm flipH="1">
            <a:off x="5753375" y="2872050"/>
            <a:ext cx="2032800" cy="424500"/>
          </a:xfrm>
          <a:prstGeom prst="straightConnector1">
            <a:avLst/>
          </a:prstGeom>
          <a:noFill/>
          <a:ln cap="flat" cmpd="sng" w="28575">
            <a:solidFill>
              <a:srgbClr val="FF00FF"/>
            </a:solidFill>
            <a:prstDash val="solid"/>
            <a:round/>
            <a:headEnd len="med" w="med" type="none"/>
            <a:tailEnd len="med" w="med" type="triangle"/>
          </a:ln>
        </p:spPr>
      </p:cxnSp>
      <p:cxnSp>
        <p:nvCxnSpPr>
          <p:cNvPr id="200" name="Google Shape;200;p20"/>
          <p:cNvCxnSpPr/>
          <p:nvPr/>
        </p:nvCxnSpPr>
        <p:spPr>
          <a:xfrm>
            <a:off x="5750575" y="2296875"/>
            <a:ext cx="2032800" cy="500700"/>
          </a:xfrm>
          <a:prstGeom prst="straightConnector1">
            <a:avLst/>
          </a:prstGeom>
          <a:noFill/>
          <a:ln cap="flat" cmpd="sng" w="28575">
            <a:solidFill>
              <a:srgbClr val="00FFFF"/>
            </a:solidFill>
            <a:prstDash val="solid"/>
            <a:round/>
            <a:headEnd len="med" w="med" type="none"/>
            <a:tailEnd len="med" w="med" type="triangle"/>
          </a:ln>
        </p:spPr>
      </p:cxnSp>
      <p:cxnSp>
        <p:nvCxnSpPr>
          <p:cNvPr id="201" name="Google Shape;201;p20"/>
          <p:cNvCxnSpPr/>
          <p:nvPr/>
        </p:nvCxnSpPr>
        <p:spPr>
          <a:xfrm flipH="1">
            <a:off x="5753375" y="3176850"/>
            <a:ext cx="2032800" cy="424500"/>
          </a:xfrm>
          <a:prstGeom prst="straightConnector1">
            <a:avLst/>
          </a:prstGeom>
          <a:noFill/>
          <a:ln cap="flat" cmpd="sng" w="28575">
            <a:solidFill>
              <a:srgbClr val="FF00FF"/>
            </a:solidFill>
            <a:prstDash val="solid"/>
            <a:round/>
            <a:headEnd len="med" w="med" type="none"/>
            <a:tailEnd len="med" w="med" type="triangle"/>
          </a:ln>
        </p:spPr>
      </p:cxnSp>
      <p:sp>
        <p:nvSpPr>
          <p:cNvPr id="202" name="Google Shape;202;p20"/>
          <p:cNvSpPr txBox="1"/>
          <p:nvPr/>
        </p:nvSpPr>
        <p:spPr>
          <a:xfrm>
            <a:off x="775600" y="1005625"/>
            <a:ext cx="922500" cy="31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chemeClr val="lt1"/>
                </a:solidFill>
                <a:latin typeface="Roboto Mono"/>
                <a:ea typeface="Roboto Mono"/>
                <a:cs typeface="Roboto Mono"/>
                <a:sym typeface="Roboto Mono"/>
              </a:rPr>
              <a:t>Client</a:t>
            </a:r>
            <a:endParaRPr sz="1500">
              <a:solidFill>
                <a:schemeClr val="lt1"/>
              </a:solidFill>
              <a:latin typeface="Roboto Mono"/>
              <a:ea typeface="Roboto Mono"/>
              <a:cs typeface="Roboto Mono"/>
              <a:sym typeface="Roboto Mono"/>
            </a:endParaRPr>
          </a:p>
        </p:txBody>
      </p:sp>
      <p:sp>
        <p:nvSpPr>
          <p:cNvPr id="203" name="Google Shape;203;p20"/>
          <p:cNvSpPr txBox="1"/>
          <p:nvPr/>
        </p:nvSpPr>
        <p:spPr>
          <a:xfrm>
            <a:off x="2801675" y="1005625"/>
            <a:ext cx="979800" cy="31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chemeClr val="lt1"/>
                </a:solidFill>
                <a:latin typeface="Roboto Mono"/>
                <a:ea typeface="Roboto Mono"/>
                <a:cs typeface="Roboto Mono"/>
                <a:sym typeface="Roboto Mono"/>
              </a:rPr>
              <a:t>Server</a:t>
            </a:r>
            <a:endParaRPr sz="1500">
              <a:solidFill>
                <a:schemeClr val="lt1"/>
              </a:solidFill>
              <a:latin typeface="Roboto Mono"/>
              <a:ea typeface="Roboto Mono"/>
              <a:cs typeface="Roboto Mono"/>
              <a:sym typeface="Roboto Mono"/>
            </a:endParaRPr>
          </a:p>
        </p:txBody>
      </p:sp>
      <p:sp>
        <p:nvSpPr>
          <p:cNvPr id="204" name="Google Shape;204;p20"/>
          <p:cNvSpPr txBox="1"/>
          <p:nvPr/>
        </p:nvSpPr>
        <p:spPr>
          <a:xfrm>
            <a:off x="1426575" y="750625"/>
            <a:ext cx="1677900" cy="25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chemeClr val="lt1"/>
                </a:solidFill>
                <a:latin typeface="Roboto Mono"/>
                <a:ea typeface="Roboto Mono"/>
                <a:cs typeface="Roboto Mono"/>
                <a:sym typeface="Roboto Mono"/>
              </a:rPr>
              <a:t>Ping-ponging</a:t>
            </a:r>
            <a:endParaRPr sz="1500">
              <a:solidFill>
                <a:schemeClr val="lt1"/>
              </a:solidFill>
              <a:latin typeface="Roboto Mono"/>
              <a:ea typeface="Roboto Mono"/>
              <a:cs typeface="Roboto Mono"/>
              <a:sym typeface="Roboto Mono"/>
            </a:endParaRPr>
          </a:p>
        </p:txBody>
      </p:sp>
      <p:sp>
        <p:nvSpPr>
          <p:cNvPr id="205" name="Google Shape;205;p20"/>
          <p:cNvSpPr txBox="1"/>
          <p:nvPr/>
        </p:nvSpPr>
        <p:spPr>
          <a:xfrm>
            <a:off x="7303125" y="1005625"/>
            <a:ext cx="979800" cy="31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chemeClr val="lt1"/>
                </a:solidFill>
                <a:latin typeface="Roboto Mono"/>
                <a:ea typeface="Roboto Mono"/>
                <a:cs typeface="Roboto Mono"/>
                <a:sym typeface="Roboto Mono"/>
              </a:rPr>
              <a:t>Server</a:t>
            </a:r>
            <a:endParaRPr sz="1500">
              <a:solidFill>
                <a:schemeClr val="lt1"/>
              </a:solidFill>
              <a:latin typeface="Roboto Mono"/>
              <a:ea typeface="Roboto Mono"/>
              <a:cs typeface="Roboto Mono"/>
              <a:sym typeface="Roboto Mono"/>
            </a:endParaRPr>
          </a:p>
        </p:txBody>
      </p:sp>
      <p:sp>
        <p:nvSpPr>
          <p:cNvPr id="206" name="Google Shape;206;p20"/>
          <p:cNvSpPr txBox="1"/>
          <p:nvPr/>
        </p:nvSpPr>
        <p:spPr>
          <a:xfrm>
            <a:off x="5238775" y="1005625"/>
            <a:ext cx="1015500" cy="314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chemeClr val="lt1"/>
                </a:solidFill>
                <a:latin typeface="Roboto Mono"/>
                <a:ea typeface="Roboto Mono"/>
                <a:cs typeface="Roboto Mono"/>
                <a:sym typeface="Roboto Mono"/>
              </a:rPr>
              <a:t>Client</a:t>
            </a:r>
            <a:endParaRPr sz="1500">
              <a:solidFill>
                <a:schemeClr val="lt1"/>
              </a:solidFill>
              <a:latin typeface="Roboto Mono"/>
              <a:ea typeface="Roboto Mono"/>
              <a:cs typeface="Roboto Mono"/>
              <a:sym typeface="Roboto Mono"/>
            </a:endParaRPr>
          </a:p>
        </p:txBody>
      </p:sp>
      <p:sp>
        <p:nvSpPr>
          <p:cNvPr id="207" name="Google Shape;207;p20"/>
          <p:cNvSpPr txBox="1"/>
          <p:nvPr/>
        </p:nvSpPr>
        <p:spPr>
          <a:xfrm>
            <a:off x="6049225" y="750625"/>
            <a:ext cx="1435500" cy="25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500">
                <a:solidFill>
                  <a:schemeClr val="lt1"/>
                </a:solidFill>
                <a:latin typeface="Roboto Mono"/>
                <a:ea typeface="Roboto Mono"/>
                <a:cs typeface="Roboto Mono"/>
                <a:sym typeface="Roboto Mono"/>
              </a:rPr>
              <a:t>Pipelining</a:t>
            </a:r>
            <a:endParaRPr sz="1500">
              <a:solidFill>
                <a:schemeClr val="lt1"/>
              </a:solidFill>
              <a:latin typeface="Roboto Mono"/>
              <a:ea typeface="Roboto Mono"/>
              <a:cs typeface="Roboto Mono"/>
              <a:sym typeface="Roboto Mon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11" name="Shape 211"/>
        <p:cNvGrpSpPr/>
        <p:nvPr/>
      </p:nvGrpSpPr>
      <p:grpSpPr>
        <a:xfrm>
          <a:off x="0" y="0"/>
          <a:ext cx="0" cy="0"/>
          <a:chOff x="0" y="0"/>
          <a:chExt cx="0" cy="0"/>
        </a:xfrm>
      </p:grpSpPr>
      <p:sp>
        <p:nvSpPr>
          <p:cNvPr id="212" name="Google Shape;212;p21"/>
          <p:cNvSpPr txBox="1"/>
          <p:nvPr>
            <p:ph type="title"/>
          </p:nvPr>
        </p:nvSpPr>
        <p:spPr>
          <a:xfrm>
            <a:off x="225975" y="352150"/>
            <a:ext cx="6160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4000">
                <a:solidFill>
                  <a:schemeClr val="lt1"/>
                </a:solidFill>
              </a:rPr>
              <a:t>BACKGROUND OVER</a:t>
            </a:r>
            <a:endParaRPr sz="4000">
              <a:solidFill>
                <a:schemeClr val="lt1"/>
              </a:solidFill>
            </a:endParaRPr>
          </a:p>
          <a:p>
            <a:pPr indent="0" lvl="0" marL="0" rtl="0" algn="ctr">
              <a:spcBef>
                <a:spcPts val="0"/>
              </a:spcBef>
              <a:spcAft>
                <a:spcPts val="0"/>
              </a:spcAft>
              <a:buSzPts val="990"/>
              <a:buNone/>
            </a:pPr>
            <a:r>
              <a:rPr lang="en" sz="4000">
                <a:solidFill>
                  <a:schemeClr val="lt1"/>
                </a:solidFill>
              </a:rPr>
              <a:t>TIME FOR BUGS</a:t>
            </a:r>
            <a:endParaRPr sz="4000">
              <a:solidFill>
                <a:schemeClr val="lt1"/>
              </a:solidFill>
            </a:endParaRPr>
          </a:p>
        </p:txBody>
      </p:sp>
      <p:sp>
        <p:nvSpPr>
          <p:cNvPr id="213" name="Google Shape;21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fld id="{00000000-1234-1234-1234-123412341234}" type="slidenum">
              <a:rPr lang="en"/>
              <a:t>‹#›</a:t>
            </a:fld>
            <a:endParaRPr/>
          </a:p>
        </p:txBody>
      </p:sp>
      <p:pic>
        <p:nvPicPr>
          <p:cNvPr id="214" name="Google Shape;214;p21"/>
          <p:cNvPicPr preferRelativeResize="0"/>
          <p:nvPr/>
        </p:nvPicPr>
        <p:blipFill rotWithShape="1">
          <a:blip r:embed="rId3">
            <a:alphaModFix/>
          </a:blip>
          <a:srcRect b="40597" l="29408" r="31306" t="15752"/>
          <a:stretch/>
        </p:blipFill>
        <p:spPr>
          <a:xfrm>
            <a:off x="3120000" y="2515750"/>
            <a:ext cx="2903997" cy="2419983"/>
          </a:xfrm>
          <a:prstGeom prst="rect">
            <a:avLst/>
          </a:prstGeom>
          <a:noFill/>
          <a:ln>
            <a:noFill/>
          </a:ln>
        </p:spPr>
      </p:pic>
      <p:sp>
        <p:nvSpPr>
          <p:cNvPr id="215" name="Google Shape;215;p21"/>
          <p:cNvSpPr/>
          <p:nvPr/>
        </p:nvSpPr>
        <p:spPr>
          <a:xfrm>
            <a:off x="5029200" y="1543050"/>
            <a:ext cx="3378900" cy="1335900"/>
          </a:xfrm>
          <a:prstGeom prst="wedgeEllipseCallout">
            <a:avLst>
              <a:gd fmla="val -48780" name="adj1"/>
              <a:gd fmla="val 71053"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LETS GOOOOOO</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